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Override1.xml" ContentType="application/vnd.openxmlformats-officedocument.themeOverride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2" r:id="rId3"/>
    <p:sldMasterId id="2147483790" r:id="rId4"/>
  </p:sldMasterIdLst>
  <p:notesMasterIdLst>
    <p:notesMasterId r:id="rId26"/>
  </p:notesMasterIdLst>
  <p:sldIdLst>
    <p:sldId id="2106" r:id="rId5"/>
    <p:sldId id="256" r:id="rId6"/>
    <p:sldId id="2090" r:id="rId7"/>
    <p:sldId id="2101" r:id="rId8"/>
    <p:sldId id="1324" r:id="rId9"/>
    <p:sldId id="1325" r:id="rId10"/>
    <p:sldId id="1326" r:id="rId11"/>
    <p:sldId id="1327" r:id="rId12"/>
    <p:sldId id="2107" r:id="rId13"/>
    <p:sldId id="1241" r:id="rId14"/>
    <p:sldId id="2102" r:id="rId15"/>
    <p:sldId id="1365" r:id="rId16"/>
    <p:sldId id="2092" r:id="rId17"/>
    <p:sldId id="2103" r:id="rId18"/>
    <p:sldId id="1350" r:id="rId19"/>
    <p:sldId id="266" r:id="rId20"/>
    <p:sldId id="1356" r:id="rId21"/>
    <p:sldId id="1318" r:id="rId22"/>
    <p:sldId id="1320" r:id="rId23"/>
    <p:sldId id="1321" r:id="rId24"/>
    <p:sldId id="1322" r:id="rId25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34" autoAdjust="0"/>
    <p:restoredTop sz="94626" autoAdjust="0"/>
  </p:normalViewPr>
  <p:slideViewPr>
    <p:cSldViewPr snapToGrid="0">
      <p:cViewPr varScale="1">
        <p:scale>
          <a:sx n="117" d="100"/>
          <a:sy n="117" d="100"/>
        </p:scale>
        <p:origin x="200" y="2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1" d="100"/>
        <a:sy n="141" d="100"/>
      </p:scale>
      <p:origin x="0" y="147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1.png>
</file>

<file path=ppt/media/image12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FD70C4F-7FD0-0947-A571-E5056B9B7EF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4893A8-F39D-654C-8EBA-13ECF83D707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52DD5AA-C856-A54B-BEFC-C8CC1A4B02F5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99AF50E-0A3D-1746-8979-67CF27C696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100E44A-4D84-E542-ABA2-7E022B1E0F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790D20-B983-BB47-AAE7-B9362BEF17C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774DC7-4281-A64B-BD50-42ED2CDB91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1D6E03D7-FA09-5043-936F-A88B3C5DA16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56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28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0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2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>
            <a:extLst>
              <a:ext uri="{FF2B5EF4-FFF2-40B4-BE49-F238E27FC236}">
                <a16:creationId xmlns:a16="http://schemas.microsoft.com/office/drawing/2014/main" id="{601FB77F-FC73-B94F-982D-11AEEEF529E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Notes Placeholder 2">
            <a:extLst>
              <a:ext uri="{FF2B5EF4-FFF2-40B4-BE49-F238E27FC236}">
                <a16:creationId xmlns:a16="http://schemas.microsoft.com/office/drawing/2014/main" id="{6034B5D5-47BB-5340-BF23-63E389152D4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6388" name="Slide Number Placeholder 3">
            <a:extLst>
              <a:ext uri="{FF2B5EF4-FFF2-40B4-BE49-F238E27FC236}">
                <a16:creationId xmlns:a16="http://schemas.microsoft.com/office/drawing/2014/main" id="{2A894FB1-8CF7-DF44-96D8-5ADAAD744C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fld id="{0EFF15EB-140C-674D-AA6D-567AF3482201}" type="slidenum">
              <a:rPr lang="en-US" altLang="en-US">
                <a:latin typeface="Calibri" panose="020F0502020204030204" pitchFamily="34" charset="0"/>
              </a:rPr>
              <a:pPr/>
              <a:t>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>
            <a:extLst>
              <a:ext uri="{FF2B5EF4-FFF2-40B4-BE49-F238E27FC236}">
                <a16:creationId xmlns:a16="http://schemas.microsoft.com/office/drawing/2014/main" id="{6615EF79-86B2-2F44-954C-A8926C444B8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23" name="Notes Placeholder 2">
            <a:extLst>
              <a:ext uri="{FF2B5EF4-FFF2-40B4-BE49-F238E27FC236}">
                <a16:creationId xmlns:a16="http://schemas.microsoft.com/office/drawing/2014/main" id="{19CDE701-1492-9649-BDB5-E0BEA9BD5EE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24" name="Slide Number Placeholder 3">
            <a:extLst>
              <a:ext uri="{FF2B5EF4-FFF2-40B4-BE49-F238E27FC236}">
                <a16:creationId xmlns:a16="http://schemas.microsoft.com/office/drawing/2014/main" id="{0597181D-4B9C-3540-8985-9335449F9D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fld id="{BB1CF631-36DB-7A42-BF20-C70862839F72}" type="slidenum">
              <a:rPr lang="en-US" altLang="en-US">
                <a:latin typeface="Calibri" panose="020F0502020204030204" pitchFamily="34" charset="0"/>
              </a:rPr>
              <a:pPr/>
              <a:t>19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Image Placeholder 1">
            <a:extLst>
              <a:ext uri="{FF2B5EF4-FFF2-40B4-BE49-F238E27FC236}">
                <a16:creationId xmlns:a16="http://schemas.microsoft.com/office/drawing/2014/main" id="{0A1F6818-6F85-3848-BCD2-1749E3BC9A5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3971" name="Notes Placeholder 2">
            <a:extLst>
              <a:ext uri="{FF2B5EF4-FFF2-40B4-BE49-F238E27FC236}">
                <a16:creationId xmlns:a16="http://schemas.microsoft.com/office/drawing/2014/main" id="{320F508B-1CC0-4345-A793-BE9A1F4F7D7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3972" name="Slide Number Placeholder 3">
            <a:extLst>
              <a:ext uri="{FF2B5EF4-FFF2-40B4-BE49-F238E27FC236}">
                <a16:creationId xmlns:a16="http://schemas.microsoft.com/office/drawing/2014/main" id="{CC72889F-0307-9546-ADE3-52B83573DC3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fld id="{1FFE5CB9-C1A3-B041-A4D7-21AF161300C2}" type="slidenum">
              <a:rPr lang="en-US" altLang="en-US">
                <a:latin typeface="Calibri" panose="020F0502020204030204" pitchFamily="34" charset="0"/>
              </a:rPr>
              <a:pPr/>
              <a:t>20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Slide Image Placeholder 1">
            <a:extLst>
              <a:ext uri="{FF2B5EF4-FFF2-40B4-BE49-F238E27FC236}">
                <a16:creationId xmlns:a16="http://schemas.microsoft.com/office/drawing/2014/main" id="{3FB4D369-FC31-CD47-852D-758327D50B4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6019" name="Notes Placeholder 2">
            <a:extLst>
              <a:ext uri="{FF2B5EF4-FFF2-40B4-BE49-F238E27FC236}">
                <a16:creationId xmlns:a16="http://schemas.microsoft.com/office/drawing/2014/main" id="{66C21596-E199-3B4C-8568-87028235261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6020" name="Slide Number Placeholder 3">
            <a:extLst>
              <a:ext uri="{FF2B5EF4-FFF2-40B4-BE49-F238E27FC236}">
                <a16:creationId xmlns:a16="http://schemas.microsoft.com/office/drawing/2014/main" id="{F10C9594-56B1-7E4F-AD85-57EE9D5A7A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fld id="{8B0648D9-76C0-AD4C-A85E-B7D176F66779}" type="slidenum">
              <a:rPr lang="en-US" altLang="en-US">
                <a:latin typeface="Calibri" panose="020F0502020204030204" pitchFamily="34" charset="0"/>
              </a:rPr>
              <a:pPr/>
              <a:t>21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>
            <a:extLst>
              <a:ext uri="{FF2B5EF4-FFF2-40B4-BE49-F238E27FC236}">
                <a16:creationId xmlns:a16="http://schemas.microsoft.com/office/drawing/2014/main" id="{A74EB441-DE9F-894B-9BE8-9778A5A37529}"/>
              </a:ext>
            </a:extLst>
          </p:cNvPr>
          <p:cNvGrpSpPr>
            <a:grpSpLocks/>
          </p:cNvGrpSpPr>
          <p:nvPr/>
        </p:nvGrpSpPr>
        <p:grpSpPr bwMode="auto">
          <a:xfrm>
            <a:off x="752475" y="744538"/>
            <a:ext cx="10674350" cy="5349875"/>
            <a:chOff x="752858" y="744469"/>
            <a:chExt cx="10674117" cy="5349671"/>
          </a:xfrm>
        </p:grpSpPr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6C14E0D9-5EEA-CF4C-9CE7-310703761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>
                <a:gd name="T0" fmla="*/ 2147483646 w 10000"/>
                <a:gd name="T1" fmla="*/ 0 h 10000"/>
                <a:gd name="T2" fmla="*/ 2147483646 w 10000"/>
                <a:gd name="T3" fmla="*/ 0 h 10000"/>
                <a:gd name="T4" fmla="*/ 2147483646 w 10000"/>
                <a:gd name="T5" fmla="*/ 2147483646 h 10000"/>
                <a:gd name="T6" fmla="*/ 0 w 10000"/>
                <a:gd name="T7" fmla="*/ 2147483646 h 10000"/>
                <a:gd name="T8" fmla="*/ 0 w 10000"/>
                <a:gd name="T9" fmla="*/ 2147483646 h 10000"/>
                <a:gd name="T10" fmla="*/ 2147483646 w 10000"/>
                <a:gd name="T11" fmla="*/ 2147483646 h 10000"/>
                <a:gd name="T12" fmla="*/ 2147483646 w 10000"/>
                <a:gd name="T13" fmla="*/ 0 h 100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2293660F-7188-CC49-9F01-C594D7D2D969}"/>
                </a:ext>
              </a:extLst>
            </p:cNvPr>
            <p:cNvSpPr>
              <a:spLocks/>
            </p:cNvSpPr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>
                <a:gd name="T0" fmla="*/ 2147483646 w 10002"/>
                <a:gd name="T1" fmla="*/ 0 h 10000"/>
                <a:gd name="T2" fmla="*/ 2147483646 w 10002"/>
                <a:gd name="T3" fmla="*/ 0 h 10000"/>
                <a:gd name="T4" fmla="*/ 2147483646 w 10002"/>
                <a:gd name="T5" fmla="*/ 2147483646 h 10000"/>
                <a:gd name="T6" fmla="*/ 70253286 w 10002"/>
                <a:gd name="T7" fmla="*/ 2147483646 h 10000"/>
                <a:gd name="T8" fmla="*/ 0 w 10002"/>
                <a:gd name="T9" fmla="*/ 2147483646 h 10000"/>
                <a:gd name="T10" fmla="*/ 2147483646 w 10002"/>
                <a:gd name="T11" fmla="*/ 2147483646 h 10000"/>
                <a:gd name="T12" fmla="*/ 2147483646 w 10002"/>
                <a:gd name="T13" fmla="*/ 0 h 100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085A764-94EC-4C4C-A1C2-F003041AA5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2475" y="6453188"/>
            <a:ext cx="1608138" cy="40481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D3A1E1EA-34CB-4448-8885-989E525866D1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84B91E5-BA1C-E24E-B74A-D99CEE70D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4450" y="6453188"/>
            <a:ext cx="7023100" cy="404812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3C5041-C57F-B847-BE84-7B8754E79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1388" y="6453188"/>
            <a:ext cx="1595437" cy="404812"/>
          </a:xfrm>
        </p:spPr>
        <p:txBody>
          <a:bodyPr/>
          <a:lstStyle>
            <a:lvl1pPr>
              <a:defRPr/>
            </a:lvl1pPr>
          </a:lstStyle>
          <a:p>
            <a:fld id="{BBCE928A-5170-EF44-AF47-A35471BF3BA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8983796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3B910D-6776-644E-8EE7-2CB265321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E769C3-21C1-984A-9A68-0D19E6D3371E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02107-518D-7F4F-85B1-B79A8197D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59289-55AA-6B4F-8958-66B3C2274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B27AD3-E830-FD43-8447-C94510E5AE6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892562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E6179-589D-7443-8CD1-7C63F55FC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76BF9B-917E-9B4A-9770-B0DF4AD1CE8C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F6131-64C9-284D-8E32-05D3F857E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8795A-E1F9-9943-B336-EC50403E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6335F8-3FC2-F744-8188-96C799C2CEF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589551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907726" y="1189177"/>
            <a:ext cx="11015036" cy="1985641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 marL="0" indent="0">
              <a:buFontTx/>
              <a:buNone/>
              <a:defRPr sz="1961">
                <a:solidFill>
                  <a:schemeClr val="tx1">
                    <a:lumMod val="75000"/>
                  </a:schemeClr>
                </a:solidFill>
              </a:defRPr>
            </a:lvl2pPr>
            <a:lvl3pPr marL="224097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 marL="448193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 marL="672290" indent="0">
              <a:buNone/>
              <a:defRPr b="0" i="0">
                <a:solidFill>
                  <a:schemeClr val="tx1">
                    <a:lumMod val="75000"/>
                  </a:schemeClr>
                </a:solidFill>
                <a:latin typeface="Dagny OT" panose="020B0504020201020104" pitchFamily="34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13213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988A18B-8B08-49D2-8EDD-D63CF2B03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037" y="440515"/>
            <a:ext cx="9153078" cy="548638"/>
          </a:xfrm>
          <a:prstGeom prst="rect">
            <a:avLst/>
          </a:prstGeom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35404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A612-8F92-084D-9D30-517C90C91A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8969" y="5106692"/>
            <a:ext cx="9794929" cy="1751308"/>
          </a:xfrm>
        </p:spPr>
        <p:txBody>
          <a:bodyPr anchor="ctr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5849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B796E-00FB-7A44-9B84-7F092EB09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7CCDE9-4753-F54A-A033-F33586A84E75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B9ED0-CF2E-D443-BA97-05AB45D2D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B458F-F43C-9245-A45E-D7EA3447A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1F1D63-BAC5-8441-8C42-629D3DAB207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48998568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 title="Crop Mark">
            <a:extLst>
              <a:ext uri="{FF2B5EF4-FFF2-40B4-BE49-F238E27FC236}">
                <a16:creationId xmlns:a16="http://schemas.microsoft.com/office/drawing/2014/main" id="{4F2142CA-C2A1-4049-AC2C-A3F5D05422A4}"/>
              </a:ext>
            </a:extLst>
          </p:cNvPr>
          <p:cNvSpPr/>
          <p:nvPr/>
        </p:nvSpPr>
        <p:spPr bwMode="auto">
          <a:xfrm>
            <a:off x="8151813" y="1685925"/>
            <a:ext cx="3275012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E09D2E9-ADE0-034C-AB10-6C8199848D5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8188" y="6453188"/>
            <a:ext cx="1622425" cy="40481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B90DAA93-C529-3044-A151-92C2140ADCBB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09014F6-FBBF-814B-ABA1-0C749F3B6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4450" y="6453188"/>
            <a:ext cx="7023100" cy="404812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EA3C44B-A1B0-6A44-AFBA-7A64AFFD3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1388" y="6453188"/>
            <a:ext cx="1595437" cy="404812"/>
          </a:xfrm>
        </p:spPr>
        <p:txBody>
          <a:bodyPr/>
          <a:lstStyle>
            <a:lvl1pPr>
              <a:defRPr/>
            </a:lvl1pPr>
          </a:lstStyle>
          <a:p>
            <a:fld id="{8326F868-3466-7547-BE0C-103970204D4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66551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AA6529C-E5A8-2845-BE1A-399299411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C70949-A7AD-8C49-8098-55A1D9C9BF78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79C69EA-349B-3043-9A0B-96CDAE938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0001657-CD3E-7C46-8A29-E7D0FE282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A67F6F-2C05-5545-8110-C6231F14117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73830736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623AD4B-72B1-A649-82AD-874DBCFEE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41E453-D91C-1642-ADCC-37CB5AE75B09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05BD5AE-A88C-4749-865F-E5E4008BF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A087A7A-837A-2E4B-83A8-CF6B7263C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605B92D-F9B4-2047-92D2-2F4B3B2FF3B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657936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8738796-E967-CA43-B1E2-FCEBF8708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86444E-215B-954C-BE02-05E3D113417A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08A5EA3-5685-0A49-9D68-CD82BEAA5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DB5ED96-ECD8-4B40-B84B-2D26C68ED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A81324-426D-3F44-B572-63905ACDC1F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5192750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932F8C1-8F83-CC4D-B857-8E14A39AD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E38E31-7497-E245-BD99-D66B6E1F4786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6CAE227-1685-9148-9FDD-037A3CC42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84ABDF2-2CC6-F847-B2B5-6921BD99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FAE5695-574A-3445-8EE0-C6919A31FD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295190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 title="Background Shape">
            <a:extLst>
              <a:ext uri="{FF2B5EF4-FFF2-40B4-BE49-F238E27FC236}">
                <a16:creationId xmlns:a16="http://schemas.microsoft.com/office/drawing/2014/main" id="{20241D6C-C171-C249-8E87-DA9E0E766797}"/>
              </a:ext>
            </a:extLst>
          </p:cNvPr>
          <p:cNvSpPr/>
          <p:nvPr/>
        </p:nvSpPr>
        <p:spPr>
          <a:xfrm>
            <a:off x="0" y="0"/>
            <a:ext cx="530383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 title="Divider Bar">
            <a:extLst>
              <a:ext uri="{FF2B5EF4-FFF2-40B4-BE49-F238E27FC236}">
                <a16:creationId xmlns:a16="http://schemas.microsoft.com/office/drawing/2014/main" id="{FA3F7D19-6CEE-8141-9A72-C146F37DCBFE}"/>
              </a:ext>
            </a:extLst>
          </p:cNvPr>
          <p:cNvSpPr/>
          <p:nvPr/>
        </p:nvSpPr>
        <p:spPr>
          <a:xfrm>
            <a:off x="5303838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CD18C16D-7363-184A-B263-E97285D217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900" y="6453188"/>
            <a:ext cx="1204913" cy="40481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026A9157-401A-174C-9805-21BB30DD3332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338EB519-331D-F947-9303-5516716D4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06625" y="6453188"/>
            <a:ext cx="2373313" cy="40481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2105A3A7-1C43-DD4E-971A-56CB05764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5" y="6453188"/>
            <a:ext cx="1595438" cy="404812"/>
          </a:xfrm>
        </p:spPr>
        <p:txBody>
          <a:bodyPr/>
          <a:lstStyle>
            <a:lvl1pPr>
              <a:defRPr/>
            </a:lvl1pPr>
          </a:lstStyle>
          <a:p>
            <a:fld id="{F982419B-EF48-534E-94FB-A671A1A3153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3096301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 title="Background Shape">
            <a:extLst>
              <a:ext uri="{FF2B5EF4-FFF2-40B4-BE49-F238E27FC236}">
                <a16:creationId xmlns:a16="http://schemas.microsoft.com/office/drawing/2014/main" id="{8167A01E-CE00-0845-A94C-65314CC3E99F}"/>
              </a:ext>
            </a:extLst>
          </p:cNvPr>
          <p:cNvSpPr/>
          <p:nvPr/>
        </p:nvSpPr>
        <p:spPr>
          <a:xfrm>
            <a:off x="0" y="0"/>
            <a:ext cx="530383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 title="Divider Bar">
            <a:extLst>
              <a:ext uri="{FF2B5EF4-FFF2-40B4-BE49-F238E27FC236}">
                <a16:creationId xmlns:a16="http://schemas.microsoft.com/office/drawing/2014/main" id="{59C80BBD-5DAD-9A48-9984-CAB94A92B39C}"/>
              </a:ext>
            </a:extLst>
          </p:cNvPr>
          <p:cNvSpPr/>
          <p:nvPr/>
        </p:nvSpPr>
        <p:spPr>
          <a:xfrm>
            <a:off x="5303838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 title="Background Shape">
            <a:extLst>
              <a:ext uri="{FF2B5EF4-FFF2-40B4-BE49-F238E27FC236}">
                <a16:creationId xmlns:a16="http://schemas.microsoft.com/office/drawing/2014/main" id="{3B609C23-0C7E-9747-A901-9763FD04C2B8}"/>
              </a:ext>
            </a:extLst>
          </p:cNvPr>
          <p:cNvSpPr/>
          <p:nvPr userDrawn="1"/>
        </p:nvSpPr>
        <p:spPr>
          <a:xfrm>
            <a:off x="0" y="-153988"/>
            <a:ext cx="5303838" cy="7011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963EE02E-59F1-AA48-8200-77824B220A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900" y="6453188"/>
            <a:ext cx="1204913" cy="40481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2570CE57-02C5-1C40-B35D-88BA701E8C23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139CA530-73F6-8F49-9CB8-3747FF31A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06625" y="6453188"/>
            <a:ext cx="2373313" cy="40481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9576ABFC-DB16-2442-958C-4F5855F7E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5" y="6453188"/>
            <a:ext cx="1595438" cy="404812"/>
          </a:xfrm>
        </p:spPr>
        <p:txBody>
          <a:bodyPr/>
          <a:lstStyle>
            <a:lvl1pPr>
              <a:defRPr/>
            </a:lvl1pPr>
          </a:lstStyle>
          <a:p>
            <a:fld id="{EF888D0C-5ACE-B34B-B2D7-720F664CEB7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5349392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279A98C-6FE0-6F4C-B010-3103E38DBCD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FA2CB38E-76FB-E44D-B37C-67C2ED3DAF9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371600" y="2286000"/>
            <a:ext cx="96012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3D944-E49E-3143-93B1-D8F567B047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90650" y="6453188"/>
            <a:ext cx="1204913" cy="404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baseline="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fld id="{FDD2946F-B8A7-B44A-B220-E80873134468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5AD08-F597-5845-B364-10A1327EC8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94013" y="6453188"/>
            <a:ext cx="6280150" cy="404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baseline="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BA36F-E296-4544-AA3D-C4E08B424F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72613" y="6453188"/>
            <a:ext cx="1597025" cy="4048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tx2"/>
                </a:solidFill>
              </a:defRPr>
            </a:lvl1pPr>
          </a:lstStyle>
          <a:p>
            <a:fld id="{0823B568-405C-FD49-8352-7D2932B6424C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Rectangle 8" title="Side bar">
            <a:extLst>
              <a:ext uri="{FF2B5EF4-FFF2-40B4-BE49-F238E27FC236}">
                <a16:creationId xmlns:a16="http://schemas.microsoft.com/office/drawing/2014/main" id="{CAA2846E-601E-054B-8A51-300F635E29AF}"/>
              </a:ext>
            </a:extLst>
          </p:cNvPr>
          <p:cNvSpPr/>
          <p:nvPr/>
        </p:nvSpPr>
        <p:spPr>
          <a:xfrm>
            <a:off x="477838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77" r:id="rId2"/>
    <p:sldLayoutId id="2147483785" r:id="rId3"/>
    <p:sldLayoutId id="2147483778" r:id="rId4"/>
    <p:sldLayoutId id="2147483779" r:id="rId5"/>
    <p:sldLayoutId id="2147483780" r:id="rId6"/>
    <p:sldLayoutId id="2147483781" r:id="rId7"/>
    <p:sldLayoutId id="2147483786" r:id="rId8"/>
    <p:sldLayoutId id="2147483787" r:id="rId9"/>
    <p:sldLayoutId id="2147483782" r:id="rId10"/>
    <p:sldLayoutId id="2147483783" r:id="rId11"/>
    <p:sldLayoutId id="2147483788" r:id="rId12"/>
    <p:sldLayoutId id="2147483789" r:id="rId13"/>
  </p:sldLayoutIdLst>
  <p:transition spd="med">
    <p:fade/>
  </p:transition>
  <p:hf sldNum="0" hdr="0" ftr="0" dt="0"/>
  <p:txStyles>
    <p:titleStyle>
      <a:lvl1pPr algn="l" rtl="0" eaLnBrk="0" fontAlgn="base" hangingPunct="0">
        <a:lnSpc>
          <a:spcPct val="89000"/>
        </a:lnSpc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2pPr>
      <a:lvl3pPr algn="l" rtl="0" eaLnBrk="0" fontAlgn="base" hangingPunct="0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3pPr>
      <a:lvl4pPr algn="l" rtl="0" eaLnBrk="0" fontAlgn="base" hangingPunct="0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4pPr>
      <a:lvl5pPr algn="l" rtl="0" eaLnBrk="0" fontAlgn="base" hangingPunct="0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5pPr>
      <a:lvl6pPr marL="457200" algn="l" rtl="0" fontAlgn="base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6pPr>
      <a:lvl7pPr marL="914400" algn="l" rtl="0" fontAlgn="base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7pPr>
      <a:lvl8pPr marL="1371600" algn="l" rtl="0" fontAlgn="base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8pPr>
      <a:lvl9pPr marL="1828800" algn="l" rtl="0" fontAlgn="base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9pPr>
    </p:titleStyle>
    <p:bodyStyle>
      <a:lvl1pPr marL="382588" indent="-382588" algn="l" rtl="0" eaLnBrk="0" fontAlgn="base" hangingPunct="0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2588" algn="l" rtl="0" eaLnBrk="0" fontAlgn="base" hangingPunct="0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2588" algn="l" rtl="0" eaLnBrk="0" fontAlgn="base" hangingPunct="0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2588" algn="l" rtl="0" eaLnBrk="0" fontAlgn="base" hangingPunct="0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i="1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2588" algn="l" rtl="0" eaLnBrk="0" fontAlgn="base" hangingPunct="0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A3DF376-B4FF-5543-960F-F686084ADA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9144" y="0"/>
            <a:ext cx="12210288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3F7D27-B471-6B40-B5CD-78D2C34ED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60" y="5115355"/>
            <a:ext cx="10128649" cy="1742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46A237-7DD4-5141-91E0-66F35245CB5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84909" y="248181"/>
            <a:ext cx="1314462" cy="309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9E0A28-733F-D649-99B9-77161866D23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56260" y="377050"/>
            <a:ext cx="2190770" cy="18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288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dailycatdrawings.tumblr.com/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si.virginia.edu/center-big-data-ethics-law-and-policy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pboily@uottawa.ca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Mushroom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B20AA-D14E-5944-97E0-BB014EB91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/>
              <a:t>l’analyse </a:t>
            </a:r>
            <a:r>
              <a:rPr lang="en-US" dirty="0"/>
              <a:t>des </a:t>
            </a:r>
            <a:r>
              <a:rPr lang="en-US" dirty="0" err="1"/>
              <a:t>données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958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>
            <a:extLst>
              <a:ext uri="{FF2B5EF4-FFF2-40B4-BE49-F238E27FC236}">
                <a16:creationId xmlns:a16="http://schemas.microsoft.com/office/drawing/2014/main" id="{06FC9DC0-03A0-8B49-978E-97CC64534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POSER LES BONNES QUESTIONS</a:t>
            </a:r>
            <a:endParaRPr lang="en-US" altLang="en-US" sz="24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81CCA-10FA-5448-AD9D-324112C89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Autofit/>
          </a:bodyPr>
          <a:lstStyle/>
          <a:p>
            <a:pPr marL="0" indent="0" algn="just" defTabSz="457200" eaLnBrk="1" fontAlgn="auto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r>
              <a:rPr lang="fr-CA" sz="2400" dirty="0">
                <a:solidFill>
                  <a:srgbClr val="3D3D3D"/>
                </a:solidFill>
                <a:latin typeface="Dagny OT" panose="020B0504020201020104" pitchFamily="34" charset="77"/>
                <a:cs typeface="Calibri Light" panose="020F0302020204030204" pitchFamily="34" charset="0"/>
              </a:rPr>
              <a:t>La science des données consiste à poser des questions et à y répondre :</a:t>
            </a:r>
          </a:p>
          <a:p>
            <a:pPr marL="630000" lvl="1" indent="-306000" algn="just" defTabSz="457200" eaLnBrk="1" fontAlgn="auto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Wingdings 2" panose="05020102010507070707" pitchFamily="18" charset="2"/>
              <a:buChar char=""/>
              <a:defRPr/>
            </a:pPr>
            <a:r>
              <a:rPr lang="fr-CA" b="1" i="0" dirty="0">
                <a:solidFill>
                  <a:srgbClr val="3D3D3D"/>
                </a:solidFill>
                <a:latin typeface="Dagny OT" panose="020B0504020201020104" pitchFamily="34" charset="77"/>
                <a:cs typeface="Calibri" panose="020F0502020204030204" pitchFamily="34" charset="0"/>
              </a:rPr>
              <a:t>Analytique :</a:t>
            </a:r>
            <a:r>
              <a:rPr lang="fr-CA" i="0" dirty="0">
                <a:solidFill>
                  <a:srgbClr val="3D3D3D"/>
                </a:solidFill>
                <a:latin typeface="Dagny OT" panose="020B0504020201020104" pitchFamily="34" charset="77"/>
                <a:cs typeface="Calibri Light" panose="020F0302020204030204" pitchFamily="34" charset="0"/>
              </a:rPr>
              <a:t> « Combien de fois a-t-on cliqué sur ce lien? »</a:t>
            </a:r>
          </a:p>
          <a:p>
            <a:pPr marL="630000" lvl="1" indent="-306000" algn="just" defTabSz="457200" eaLnBrk="1" fontAlgn="auto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Wingdings 2" panose="05020102010507070707" pitchFamily="18" charset="2"/>
              <a:buChar char=""/>
              <a:defRPr/>
            </a:pPr>
            <a:r>
              <a:rPr lang="fr-CA" b="1" i="0" dirty="0">
                <a:solidFill>
                  <a:srgbClr val="3D3D3D"/>
                </a:solidFill>
                <a:latin typeface="Dagny OT" panose="020B0504020201020104" pitchFamily="34" charset="77"/>
                <a:cs typeface="Calibri" panose="020F0502020204030204" pitchFamily="34" charset="0"/>
              </a:rPr>
              <a:t>Science des données :</a:t>
            </a:r>
            <a:r>
              <a:rPr lang="fr-CA" i="0" dirty="0">
                <a:solidFill>
                  <a:srgbClr val="3D3D3D"/>
                </a:solidFill>
                <a:latin typeface="Dagny OT" panose="020B0504020201020104" pitchFamily="34" charset="77"/>
                <a:cs typeface="Calibri Light" panose="020F0302020204030204" pitchFamily="34" charset="0"/>
              </a:rPr>
              <a:t> « D’après l’historique des achats de cet utilisateur, puis-je prédire sur quels liens il cliquera la prochaine fois qu’il accèdera au site? »</a:t>
            </a:r>
          </a:p>
          <a:p>
            <a:pPr marL="0" lvl="1" indent="-91687" algn="just" defTabSz="457200" eaLnBrk="1" fontAlgn="auto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r>
              <a:rPr lang="fr-CA" sz="2400" i="0" dirty="0">
                <a:solidFill>
                  <a:srgbClr val="3D3D3D"/>
                </a:solidFill>
                <a:latin typeface="Dagny OT" panose="020B0504020201020104" pitchFamily="34" charset="77"/>
                <a:cs typeface="Calibri Light" panose="020F0302020204030204" pitchFamily="34" charset="0"/>
              </a:rPr>
              <a:t>Les modèles d’exploration/de science des données sont habituellement </a:t>
            </a:r>
            <a:r>
              <a:rPr lang="fr-CA" sz="2400" b="1" i="0" dirty="0">
                <a:solidFill>
                  <a:srgbClr val="3D3D3D"/>
                </a:solidFill>
                <a:latin typeface="Dagny OT" panose="020B0504020201020104" pitchFamily="34" charset="77"/>
                <a:cs typeface="Calibri" panose="020F0502020204030204" pitchFamily="34" charset="0"/>
              </a:rPr>
              <a:t>prédictifs</a:t>
            </a:r>
            <a:r>
              <a:rPr lang="fr-CA" sz="2400" i="0" dirty="0">
                <a:solidFill>
                  <a:srgbClr val="3D3D3D"/>
                </a:solidFill>
                <a:latin typeface="Dagny OT" panose="020B0504020201020104" pitchFamily="34" charset="77"/>
                <a:cs typeface="Calibri Light" panose="020F0302020204030204" pitchFamily="34" charset="0"/>
              </a:rPr>
              <a:t> (non </a:t>
            </a:r>
            <a:r>
              <a:rPr lang="fr-CA" sz="2400" b="1" i="0" dirty="0">
                <a:solidFill>
                  <a:srgbClr val="3D3D3D"/>
                </a:solidFill>
                <a:latin typeface="Dagny OT" panose="020B0504020201020104" pitchFamily="34" charset="77"/>
                <a:cs typeface="Calibri" panose="020F0502020204030204" pitchFamily="34" charset="0"/>
              </a:rPr>
              <a:t>explicatifs</a:t>
            </a:r>
            <a:r>
              <a:rPr lang="fr-CA" sz="2400" i="0" dirty="0">
                <a:solidFill>
                  <a:srgbClr val="3D3D3D"/>
                </a:solidFill>
                <a:latin typeface="Dagny OT" panose="020B0504020201020104" pitchFamily="34" charset="77"/>
                <a:cs typeface="Calibri Light" panose="020F0302020204030204" pitchFamily="34" charset="0"/>
              </a:rPr>
              <a:t>) : ils montrent les liens, mais ne révèlent pas pourquoi ils existent.</a:t>
            </a:r>
          </a:p>
          <a:p>
            <a:pPr marL="0" lvl="1" indent="-91687" algn="just" defTabSz="457200" eaLnBrk="1" fontAlgn="auto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endParaRPr lang="en-US" sz="100" i="0" dirty="0">
              <a:solidFill>
                <a:srgbClr val="3D3D3D"/>
              </a:solidFill>
              <a:latin typeface="Dagny OT" panose="020B0504020201020104" pitchFamily="34" charset="77"/>
              <a:cs typeface="Calibri Light" panose="020F0302020204030204" pitchFamily="34" charset="0"/>
            </a:endParaRPr>
          </a:p>
          <a:p>
            <a:pPr marL="0" lvl="1" indent="-91687" algn="just" defTabSz="457200" eaLnBrk="1" fontAlgn="auto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r>
              <a:rPr lang="fr-CA" sz="2400" b="1" i="0" dirty="0">
                <a:solidFill>
                  <a:srgbClr val="3D3D3D"/>
                </a:solidFill>
                <a:latin typeface="Dagny OT" panose="020B0504020201020104" pitchFamily="34" charset="77"/>
                <a:cs typeface="Calibri" panose="020F0502020204030204" pitchFamily="34" charset="0"/>
              </a:rPr>
              <a:t>Attention :</a:t>
            </a:r>
            <a:r>
              <a:rPr lang="fr-CA" sz="2400" i="0" dirty="0">
                <a:solidFill>
                  <a:srgbClr val="3D3D3D"/>
                </a:solidFill>
                <a:latin typeface="Dagny OT" panose="020B0504020201020104" pitchFamily="34" charset="77"/>
              </a:rPr>
              <a:t> toutes les situations n’exigent pas de faire appel à </a:t>
            </a:r>
            <a:r>
              <a:rPr lang="fr-CA" sz="2400" i="0" dirty="0">
                <a:solidFill>
                  <a:srgbClr val="3D3D3D"/>
                </a:solidFill>
                <a:latin typeface="Dagny OT" panose="020B0504020201020104" pitchFamily="34" charset="77"/>
                <a:cs typeface="Calibri Light" panose="020F0302020204030204" pitchFamily="34" charset="0"/>
              </a:rPr>
              <a:t>la science des données, à l’intelligence artificielle, à l’apprentissage automatique ou à l’analyse.</a:t>
            </a:r>
          </a:p>
        </p:txBody>
      </p:sp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>
            <a:extLst>
              <a:ext uri="{FF2B5EF4-FFF2-40B4-BE49-F238E27FC236}">
                <a16:creationId xmlns:a16="http://schemas.microsoft.com/office/drawing/2014/main" id="{AB9346C6-6A0B-E84C-ACE9-DF98AABB9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LES MAUVAISES QUESTIONS</a:t>
            </a:r>
            <a:endParaRPr lang="en-US" altLang="en-US" sz="24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6E337-34FC-4240-8984-FE7CD2F2B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Autofit/>
          </a:bodyPr>
          <a:lstStyle/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  <a:cs typeface="Calibri Light" panose="020F0302020204030204" pitchFamily="34" charset="0"/>
              </a:rPr>
              <a:t>Trop souvent, les analystes posent les </a:t>
            </a:r>
            <a:r>
              <a:rPr lang="fr-FR" sz="2400" b="1" dirty="0">
                <a:latin typeface="Dagny OT" panose="020B0504020201020104" pitchFamily="34" charset="77"/>
                <a:cs typeface="Calibri Light" panose="020F0302020204030204" pitchFamily="34" charset="0"/>
              </a:rPr>
              <a:t>mauvaises questions </a:t>
            </a:r>
            <a:r>
              <a:rPr lang="fr-FR" sz="2400" dirty="0">
                <a:latin typeface="Dagny OT" panose="020B0504020201020104" pitchFamily="34" charset="77"/>
                <a:cs typeface="Calibri Light" panose="020F0302020204030204" pitchFamily="34" charset="0"/>
              </a:rPr>
              <a:t>:</a:t>
            </a:r>
          </a:p>
          <a:p>
            <a:pPr algn="just" eaLnBrk="1" fontAlgn="auto" hangingPunct="1">
              <a:lnSpc>
                <a:spcPct val="100000"/>
              </a:lnSpc>
              <a:buFont typeface="Wingdings" pitchFamily="2" charset="2"/>
              <a:buChar char="§"/>
              <a:defRPr/>
            </a:pPr>
            <a:r>
              <a:rPr lang="fr-FR" dirty="0">
                <a:latin typeface="Dagny OT" panose="020B0504020201020104" pitchFamily="34" charset="77"/>
                <a:cs typeface="Calibri Light" panose="020F0302020204030204" pitchFamily="34" charset="0"/>
              </a:rPr>
              <a:t>des questions </a:t>
            </a:r>
            <a:r>
              <a:rPr lang="fr-FR" b="1" dirty="0">
                <a:latin typeface="Dagny OT" panose="020B0504020201020104" pitchFamily="34" charset="77"/>
                <a:cs typeface="Calibri Light" panose="020F0302020204030204" pitchFamily="34" charset="0"/>
              </a:rPr>
              <a:t>trop vagues</a:t>
            </a:r>
            <a:r>
              <a:rPr lang="fr-FR" dirty="0">
                <a:latin typeface="Dagny OT" panose="020B0504020201020104" pitchFamily="34" charset="77"/>
                <a:cs typeface="Calibri Light" panose="020F0302020204030204" pitchFamily="34" charset="0"/>
              </a:rPr>
              <a:t> ou </a:t>
            </a:r>
            <a:r>
              <a:rPr lang="fr-FR" b="1" dirty="0">
                <a:latin typeface="Dagny OT" panose="020B0504020201020104" pitchFamily="34" charset="77"/>
                <a:cs typeface="Calibri Light" panose="020F0302020204030204" pitchFamily="34" charset="0"/>
              </a:rPr>
              <a:t>trop </a:t>
            </a:r>
            <a:r>
              <a:rPr lang="fr-FR" b="1" dirty="0" err="1">
                <a:latin typeface="Dagny OT" panose="020B0504020201020104" pitchFamily="34" charset="77"/>
                <a:cs typeface="Calibri Light" panose="020F0302020204030204" pitchFamily="34" charset="0"/>
              </a:rPr>
              <a:t>restraintes</a:t>
            </a:r>
            <a:endParaRPr lang="fr-FR" b="1" dirty="0">
              <a:latin typeface="Dagny OT" panose="020B0504020201020104" pitchFamily="34" charset="77"/>
              <a:cs typeface="Calibri Light" panose="020F0302020204030204" pitchFamily="34" charset="0"/>
            </a:endParaRPr>
          </a:p>
          <a:p>
            <a:pPr algn="just" eaLnBrk="1" fontAlgn="auto" hangingPunct="1">
              <a:lnSpc>
                <a:spcPct val="100000"/>
              </a:lnSpc>
              <a:buFont typeface="Wingdings" pitchFamily="2" charset="2"/>
              <a:buChar char="§"/>
              <a:defRPr/>
            </a:pPr>
            <a:r>
              <a:rPr lang="fr-FR" dirty="0">
                <a:latin typeface="Dagny OT" panose="020B0504020201020104" pitchFamily="34" charset="77"/>
                <a:cs typeface="Calibri Light" panose="020F0302020204030204" pitchFamily="34" charset="0"/>
              </a:rPr>
              <a:t>des questions auxquelles </a:t>
            </a:r>
            <a:r>
              <a:rPr lang="fr-FR" b="1" dirty="0">
                <a:latin typeface="Dagny OT" panose="020B0504020201020104" pitchFamily="34" charset="77"/>
                <a:cs typeface="Calibri Light" panose="020F0302020204030204" pitchFamily="34" charset="0"/>
              </a:rPr>
              <a:t>aucune quantité de données ne pourrait répondre</a:t>
            </a:r>
          </a:p>
          <a:p>
            <a:pPr algn="just" eaLnBrk="1" fontAlgn="auto" hangingPunct="1">
              <a:lnSpc>
                <a:spcPct val="100000"/>
              </a:lnSpc>
              <a:buFont typeface="Wingdings" pitchFamily="2" charset="2"/>
              <a:buChar char="§"/>
              <a:defRPr/>
            </a:pPr>
            <a:r>
              <a:rPr lang="fr-FR" dirty="0">
                <a:latin typeface="Dagny OT" panose="020B0504020201020104" pitchFamily="34" charset="77"/>
                <a:cs typeface="Calibri Light" panose="020F0302020204030204" pitchFamily="34" charset="0"/>
              </a:rPr>
              <a:t>des questions pour lesquelles il est </a:t>
            </a:r>
            <a:r>
              <a:rPr lang="fr-FR" b="1" dirty="0">
                <a:latin typeface="Dagny OT" panose="020B0504020201020104" pitchFamily="34" charset="77"/>
                <a:cs typeface="Calibri Light" panose="020F0302020204030204" pitchFamily="34" charset="0"/>
              </a:rPr>
              <a:t>impossible d'obtenir des données </a:t>
            </a: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  <a:cs typeface="Calibri Light" panose="020F0302020204030204" pitchFamily="34" charset="0"/>
              </a:rPr>
              <a:t>Dans le </a:t>
            </a:r>
            <a:r>
              <a:rPr lang="fr-FR" sz="2400" b="1" dirty="0">
                <a:latin typeface="Dagny OT" panose="020B0504020201020104" pitchFamily="34" charset="77"/>
                <a:cs typeface="Calibri Light" panose="020F0302020204030204" pitchFamily="34" charset="0"/>
              </a:rPr>
              <a:t>meilleur des cas</a:t>
            </a:r>
            <a:r>
              <a:rPr lang="fr-FR" sz="2400" dirty="0">
                <a:latin typeface="Dagny OT" panose="020B0504020201020104" pitchFamily="34" charset="77"/>
                <a:cs typeface="Calibri Light" panose="020F0302020204030204" pitchFamily="34" charset="0"/>
              </a:rPr>
              <a:t>, les parties prenantes reconnaîtront que les réponses ne sont pas pertinentes. </a:t>
            </a: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endParaRPr lang="fr-FR" sz="100" dirty="0">
              <a:latin typeface="Dagny OT" panose="020B0504020201020104" pitchFamily="34" charset="77"/>
              <a:cs typeface="Calibri Light" panose="020F0302020204030204" pitchFamily="34" charset="0"/>
            </a:endParaRP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  <a:cs typeface="Calibri Light" panose="020F0302020204030204" pitchFamily="34" charset="0"/>
              </a:rPr>
              <a:t>Dans le </a:t>
            </a:r>
            <a:r>
              <a:rPr lang="fr-FR" sz="2400" b="1" dirty="0">
                <a:latin typeface="Dagny OT" panose="020B0504020201020104" pitchFamily="34" charset="77"/>
                <a:cs typeface="Calibri Light" panose="020F0302020204030204" pitchFamily="34" charset="0"/>
              </a:rPr>
              <a:t>pire des cas</a:t>
            </a:r>
            <a:r>
              <a:rPr lang="fr-FR" sz="2400" dirty="0">
                <a:latin typeface="Dagny OT" panose="020B0504020201020104" pitchFamily="34" charset="77"/>
                <a:cs typeface="Calibri Light" panose="020F0302020204030204" pitchFamily="34" charset="0"/>
              </a:rPr>
              <a:t>, elles mettront en œuvre des politiques ou prendront des décisions erronées sur la base de réponses qui n'auront pas été identifiées comme trompeuses et/ou inutiles. </a:t>
            </a:r>
            <a:endParaRPr lang="en-US" sz="2400" dirty="0">
              <a:latin typeface="Dagny OT" panose="020B0504020201020104" pitchFamily="34" charset="77"/>
              <a:cs typeface="Calibri Light" panose="020F0302020204030204" pitchFamily="34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>
            <a:extLst>
              <a:ext uri="{FF2B5EF4-FFF2-40B4-BE49-F238E27FC236}">
                <a16:creationId xmlns:a16="http://schemas.microsoft.com/office/drawing/2014/main" id="{3938DFCC-C5DF-D644-8D27-3F0728A2F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CA" altLang="en-US" b="1"/>
              <a:t>QU’EST-CE QUE L’ANALYSE DES DONNÉES?</a:t>
            </a:r>
            <a:endParaRPr lang="en-US" alt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91AC6-8263-6445-9B11-3FA06AB21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371975"/>
          </a:xfrm>
        </p:spPr>
        <p:txBody>
          <a:bodyPr rtlCol="0">
            <a:normAutofit lnSpcReduction="10000"/>
          </a:bodyPr>
          <a:lstStyle/>
          <a:p>
            <a:pPr marL="0" indent="0" algn="just" defTabSz="457200" eaLnBrk="1" fontAlgn="auto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r>
              <a:rPr lang="fr-CA" sz="2400" dirty="0">
                <a:solidFill>
                  <a:srgbClr val="3D3D3D"/>
                </a:solidFill>
                <a:latin typeface="Dagny OT" panose="020B0504020201020104" pitchFamily="34" charset="77"/>
              </a:rPr>
              <a:t>Trouver </a:t>
            </a:r>
            <a:r>
              <a:rPr lang="fr-CA" sz="2400" b="1" dirty="0">
                <a:solidFill>
                  <a:srgbClr val="3D3D3D"/>
                </a:solidFill>
                <a:latin typeface="Dagny OT" panose="020B0504020201020104" pitchFamily="34" charset="77"/>
              </a:rPr>
              <a:t>des tendances</a:t>
            </a:r>
            <a:r>
              <a:rPr lang="fr-CA" sz="2400" dirty="0">
                <a:solidFill>
                  <a:srgbClr val="3D3D3D"/>
                </a:solidFill>
                <a:latin typeface="Dagny OT" panose="020B0504020201020104" pitchFamily="34" charset="77"/>
              </a:rPr>
              <a:t> dans les données</a:t>
            </a:r>
          </a:p>
          <a:p>
            <a:pPr marL="0" indent="0" algn="just" defTabSz="457200" eaLnBrk="1" fontAlgn="auto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endParaRPr lang="en-US" sz="500" dirty="0">
              <a:solidFill>
                <a:srgbClr val="3D3D3D"/>
              </a:solidFill>
              <a:latin typeface="Dagny OT" panose="020B0504020201020104" pitchFamily="34" charset="77"/>
            </a:endParaRPr>
          </a:p>
          <a:p>
            <a:pPr marL="0" indent="0" algn="just" defTabSz="457200" eaLnBrk="1" fontAlgn="auto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r>
              <a:rPr lang="fr-CA" sz="2400" dirty="0">
                <a:solidFill>
                  <a:srgbClr val="C00000"/>
                </a:solidFill>
                <a:latin typeface="Dagny OT" panose="020B0504020201020104" pitchFamily="34" charset="77"/>
              </a:rPr>
              <a:t>Utiliser les données pour faire quelque chose (répondre à une question, aider à la prise de décision, prédire l’avenir, tirer une conclusion)</a:t>
            </a:r>
          </a:p>
          <a:p>
            <a:pPr marL="0" indent="0" algn="just" defTabSz="457200" eaLnBrk="1" fontAlgn="auto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endParaRPr lang="en-US" sz="500" dirty="0">
              <a:solidFill>
                <a:srgbClr val="3D3D3D"/>
              </a:solidFill>
              <a:latin typeface="Dagny OT" panose="020B0504020201020104" pitchFamily="34" charset="77"/>
            </a:endParaRPr>
          </a:p>
          <a:p>
            <a:pPr marL="0" indent="0" algn="just" defTabSz="457200" eaLnBrk="1" fontAlgn="auto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r>
              <a:rPr lang="fr-CA" sz="2400" dirty="0">
                <a:solidFill>
                  <a:srgbClr val="3D3D3D"/>
                </a:solidFill>
                <a:latin typeface="Dagny OT" panose="020B0504020201020104" pitchFamily="34" charset="77"/>
              </a:rPr>
              <a:t>Créer des modèles à partir de vos données</a:t>
            </a:r>
          </a:p>
          <a:p>
            <a:pPr marL="0" indent="0" algn="just" defTabSz="457200" eaLnBrk="1" fontAlgn="auto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endParaRPr lang="en-US" sz="500" dirty="0">
              <a:solidFill>
                <a:srgbClr val="3D3D3D"/>
              </a:solidFill>
              <a:latin typeface="Dagny OT" panose="020B0504020201020104" pitchFamily="34" charset="77"/>
            </a:endParaRPr>
          </a:p>
          <a:p>
            <a:pPr marL="0" indent="0" algn="just" defTabSz="457200" eaLnBrk="1" fontAlgn="auto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r>
              <a:rPr lang="fr-CA" sz="2400" dirty="0">
                <a:solidFill>
                  <a:srgbClr val="3D3D3D"/>
                </a:solidFill>
                <a:latin typeface="Dagny OT" panose="020B0504020201020104" pitchFamily="34" charset="77"/>
              </a:rPr>
              <a:t>Décrire ou expliquer votre situation (votre </a:t>
            </a:r>
            <a:r>
              <a:rPr lang="fr-CA" sz="2400" b="1" dirty="0">
                <a:solidFill>
                  <a:srgbClr val="3D3D3D"/>
                </a:solidFill>
                <a:latin typeface="Dagny OT" panose="020B0504020201020104" pitchFamily="34" charset="77"/>
              </a:rPr>
              <a:t>système</a:t>
            </a:r>
            <a:r>
              <a:rPr lang="fr-CA" sz="2400" dirty="0">
                <a:solidFill>
                  <a:srgbClr val="3D3D3D"/>
                </a:solidFill>
                <a:latin typeface="Dagny OT" panose="020B0504020201020104" pitchFamily="34" charset="77"/>
              </a:rPr>
              <a:t>)</a:t>
            </a:r>
          </a:p>
          <a:p>
            <a:pPr marL="0" indent="0" algn="just" defTabSz="457200" eaLnBrk="1" fontAlgn="auto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endParaRPr lang="en-US" sz="500" dirty="0">
              <a:solidFill>
                <a:srgbClr val="3D3D3D"/>
              </a:solidFill>
              <a:latin typeface="Dagny OT" panose="020B0504020201020104" pitchFamily="34" charset="77"/>
            </a:endParaRPr>
          </a:p>
          <a:p>
            <a:pPr marL="0" indent="0" algn="just" defTabSz="457200" eaLnBrk="1" fontAlgn="auto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r>
              <a:rPr lang="fr-CA" sz="2400" dirty="0">
                <a:solidFill>
                  <a:srgbClr val="3D3D3D"/>
                </a:solidFill>
                <a:latin typeface="Dagny OT" panose="020B0504020201020104" pitchFamily="34" charset="77"/>
              </a:rPr>
              <a:t>(Tester des hypothèses [scientifiques]?)</a:t>
            </a:r>
          </a:p>
          <a:p>
            <a:pPr marL="0" indent="0" algn="just" defTabSz="457200" eaLnBrk="1" fontAlgn="auto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endParaRPr lang="en-US" sz="500" dirty="0">
              <a:solidFill>
                <a:srgbClr val="3D3D3D"/>
              </a:solidFill>
              <a:latin typeface="Dagny OT" panose="020B0504020201020104" pitchFamily="34" charset="77"/>
            </a:endParaRPr>
          </a:p>
          <a:p>
            <a:pPr marL="0" indent="0" algn="just" defTabSz="457200" eaLnBrk="1" fontAlgn="auto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  <a:defRPr/>
            </a:pPr>
            <a:r>
              <a:rPr lang="fr-CA" sz="2400" dirty="0">
                <a:solidFill>
                  <a:srgbClr val="3D3D3D"/>
                </a:solidFill>
                <a:latin typeface="Dagny OT" panose="020B0504020201020104" pitchFamily="34" charset="77"/>
              </a:rPr>
              <a:t>(Effectuer des calculs à partir des données?)</a:t>
            </a:r>
          </a:p>
        </p:txBody>
      </p:sp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>
            <a:extLst>
              <a:ext uri="{FF2B5EF4-FFF2-40B4-BE49-F238E27FC236}">
                <a16:creationId xmlns:a16="http://schemas.microsoft.com/office/drawing/2014/main" id="{2DF4B550-E429-B744-B984-F7E6F3ED4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FR" altLang="en-US" b="1"/>
              <a:t>QU’EST-CE QUE LA SCIENCE DES DONNÉES?</a:t>
            </a:r>
            <a:endParaRPr lang="en-US" altLang="en-US" sz="24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1CDB0-0134-E04C-A60D-3FC28492A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75628" cy="4051300"/>
          </a:xfrm>
        </p:spPr>
        <p:txBody>
          <a:bodyPr rtlCol="0">
            <a:normAutofit fontScale="92500"/>
          </a:bodyPr>
          <a:lstStyle/>
          <a:p>
            <a:pPr marL="0" indent="0" algn="ctr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CA" sz="24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La science des données est l’ensemble des processus par lesquels nous extrayons </a:t>
            </a:r>
            <a:r>
              <a:rPr lang="fr-CA" sz="2400" b="1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des informations utiles</a:t>
            </a:r>
            <a:r>
              <a:rPr lang="fr-CA" sz="24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 et exploitables des données.</a:t>
            </a:r>
          </a:p>
          <a:p>
            <a:pPr marL="0" indent="0" algn="r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en-US" sz="18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T. </a:t>
            </a:r>
            <a:r>
              <a:rPr lang="en-US" sz="1800" dirty="0" err="1">
                <a:latin typeface="Dagny OT" panose="020B0504020201020104" pitchFamily="34" charset="0"/>
                <a:ea typeface="Helvetica Light" charset="0"/>
                <a:cs typeface="Helvetica Light" charset="0"/>
              </a:rPr>
              <a:t>Kwartler</a:t>
            </a:r>
            <a:r>
              <a:rPr lang="en-US" sz="18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 (</a:t>
            </a:r>
            <a:r>
              <a:rPr lang="fr-CA" sz="18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paraphrasé</a:t>
            </a:r>
            <a:r>
              <a:rPr lang="en-US" sz="18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)</a:t>
            </a:r>
          </a:p>
          <a:p>
            <a:pPr marL="0" indent="0" algn="ctr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endParaRPr lang="en-US" dirty="0">
              <a:latin typeface="Dagny OT" panose="020B0504020201020104" pitchFamily="34" charset="0"/>
              <a:ea typeface="Helvetica Light" charset="0"/>
              <a:cs typeface="Helvetica Light" charset="0"/>
            </a:endParaRPr>
          </a:p>
          <a:p>
            <a:pPr marL="0" indent="0" algn="ctr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CA" sz="24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La science des données est l’</a:t>
            </a:r>
            <a:r>
              <a:rPr lang="fr-CA" sz="2400" b="1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intersection pratique</a:t>
            </a:r>
            <a:r>
              <a:rPr lang="fr-CA" sz="24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 de la statistique, de l’ingénierie, de l’informatique, de l’expertise du domaine et du « piratage ». Elle s’articule autour de deux axes principaux : l’</a:t>
            </a:r>
            <a:r>
              <a:rPr lang="fr-CA" sz="2400" b="1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analyse</a:t>
            </a:r>
            <a:r>
              <a:rPr lang="fr-CA" sz="24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 (compter les choses) et l’</a:t>
            </a:r>
            <a:r>
              <a:rPr lang="fr-CA" sz="2400" b="1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invention de nouvelles techniques</a:t>
            </a:r>
            <a:r>
              <a:rPr lang="fr-CA" sz="24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 pour tirer des enseignements des données.</a:t>
            </a:r>
          </a:p>
          <a:p>
            <a:pPr marL="0" indent="0" algn="r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en-US" sz="18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H. Mason (</a:t>
            </a:r>
            <a:r>
              <a:rPr lang="fr-CA" sz="18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paraphrasé</a:t>
            </a:r>
            <a:r>
              <a:rPr lang="en-US" sz="1800" dirty="0">
                <a:latin typeface="Dagny OT" panose="020B0504020201020104" pitchFamily="34" charset="0"/>
                <a:ea typeface="Helvetica Light" charset="0"/>
                <a:cs typeface="Helvetica Light" charset="0"/>
              </a:rPr>
              <a:t>)</a:t>
            </a:r>
          </a:p>
        </p:txBody>
      </p:sp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3">
            <a:extLst>
              <a:ext uri="{FF2B5EF4-FFF2-40B4-BE49-F238E27FC236}">
                <a16:creationId xmlns:a16="http://schemas.microsoft.com/office/drawing/2014/main" id="{B3109AD1-0489-CC46-8E32-DB1AD2DE57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644" y="0"/>
            <a:ext cx="58913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r" eaLnBrk="1" hangingPunct="1"/>
            <a:r>
              <a:rPr lang="en-US" altLang="en-US" dirty="0">
                <a:latin typeface="Dagny OT" panose="020B0504020201020104" pitchFamily="34" charset="77"/>
              </a:rPr>
              <a:t>[</a:t>
            </a:r>
            <a:r>
              <a:rPr lang="en-US" altLang="en-US" dirty="0" err="1">
                <a:latin typeface="Dagny OT" panose="020B0504020201020104" pitchFamily="34" charset="77"/>
              </a:rPr>
              <a:t>Statistique</a:t>
            </a:r>
            <a:r>
              <a:rPr lang="en-US" altLang="en-US" dirty="0">
                <a:latin typeface="Dagny OT" panose="020B0504020201020104" pitchFamily="34" charset="77"/>
              </a:rPr>
              <a:t> Canada, </a:t>
            </a:r>
            <a:r>
              <a:rPr lang="fr-FR" altLang="en-US" i="1" dirty="0">
                <a:latin typeface="Dagny OT" panose="020B0504020201020104" pitchFamily="34" charset="77"/>
              </a:rPr>
              <a:t>Étapes du cheminement des données</a:t>
            </a:r>
            <a:r>
              <a:rPr lang="en-US" altLang="en-US" dirty="0">
                <a:latin typeface="Dagny OT" panose="020B0504020201020104" pitchFamily="34" charset="77"/>
              </a:rPr>
              <a:t>]</a:t>
            </a:r>
          </a:p>
        </p:txBody>
      </p:sp>
      <p:pic>
        <p:nvPicPr>
          <p:cNvPr id="43011" name="Picture 1">
            <a:extLst>
              <a:ext uri="{FF2B5EF4-FFF2-40B4-BE49-F238E27FC236}">
                <a16:creationId xmlns:a16="http://schemas.microsoft.com/office/drawing/2014/main" id="{5B3F7C26-A539-F14D-AF2F-069373E4EA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 bwMode="auto">
          <a:xfrm>
            <a:off x="1299924" y="1403350"/>
            <a:ext cx="10582751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6" name="Content Placeholder 4">
            <a:extLst>
              <a:ext uri="{FF2B5EF4-FFF2-40B4-BE49-F238E27FC236}">
                <a16:creationId xmlns:a16="http://schemas.microsoft.com/office/drawing/2014/main" id="{DAC6446B-75AC-5D41-9906-3E21869E1A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7963" y="0"/>
            <a:ext cx="11776075" cy="685800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D42ADD1-9C65-2E49-8B84-0F1DA69B6E03}"/>
              </a:ext>
            </a:extLst>
          </p:cNvPr>
          <p:cNvSpPr/>
          <p:nvPr/>
        </p:nvSpPr>
        <p:spPr>
          <a:xfrm>
            <a:off x="11947525" y="0"/>
            <a:ext cx="244475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B67EBD7-1B5F-4B45-AC4D-6B92E42DEFE2}"/>
              </a:ext>
            </a:extLst>
          </p:cNvPr>
          <p:cNvSpPr/>
          <p:nvPr/>
        </p:nvSpPr>
        <p:spPr>
          <a:xfrm>
            <a:off x="-36513" y="0"/>
            <a:ext cx="244476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7349" name="Content Placeholder 2">
            <a:extLst>
              <a:ext uri="{FF2B5EF4-FFF2-40B4-BE49-F238E27FC236}">
                <a16:creationId xmlns:a16="http://schemas.microsoft.com/office/drawing/2014/main" id="{4E514F36-B5D4-4748-92C7-97A4EA0D625C}"/>
              </a:ext>
            </a:extLst>
          </p:cNvPr>
          <p:cNvSpPr txBox="1">
            <a:spLocks/>
          </p:cNvSpPr>
          <p:nvPr/>
        </p:nvSpPr>
        <p:spPr bwMode="auto">
          <a:xfrm>
            <a:off x="10350500" y="0"/>
            <a:ext cx="184150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5720" rIns="45720"/>
          <a:lstStyle>
            <a:lvl1pPr marL="90488" indent="-90488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>
                <a:solidFill>
                  <a:schemeClr val="tx2"/>
                </a:solidFill>
                <a:latin typeface="Franklin Gothic Book" panose="020B0503020102020204" pitchFamily="34" charset="0"/>
              </a:defRPr>
            </a:lvl1pPr>
            <a:lvl2pPr marL="265113" indent="-136525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>
                <a:solidFill>
                  <a:schemeClr val="tx2"/>
                </a:solidFill>
                <a:latin typeface="Franklin Gothic Book" panose="020B0503020102020204" pitchFamily="34" charset="0"/>
              </a:defRPr>
            </a:lvl2pPr>
            <a:lvl3pPr marL="447675" indent="-136525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>
                <a:solidFill>
                  <a:schemeClr val="tx2"/>
                </a:solidFill>
                <a:latin typeface="Franklin Gothic Book" panose="020B0503020102020204" pitchFamily="34" charset="0"/>
              </a:defRPr>
            </a:lvl3pPr>
            <a:lvl4pPr marL="593725" indent="-136525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i="1">
                <a:solidFill>
                  <a:schemeClr val="tx2"/>
                </a:solidFill>
                <a:latin typeface="Franklin Gothic Book" panose="020B0503020102020204" pitchFamily="34" charset="0"/>
              </a:defRPr>
            </a:lvl4pPr>
            <a:lvl5pPr marL="776288" indent="-136525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5pPr>
            <a:lvl6pPr marL="1233488" indent="-136525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6pPr>
            <a:lvl7pPr marL="1690688" indent="-136525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7pPr>
            <a:lvl8pPr marL="2147888" indent="-136525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8pPr>
            <a:lvl9pPr marL="2605088" indent="-136525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9pPr>
          </a:lstStyle>
          <a:p>
            <a:pPr algn="r" defTabSz="914400" eaLnBrk="1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Tw Cen MT" panose="020B0602020104020603" pitchFamily="34" charset="77"/>
              <a:buChar char=" "/>
            </a:pPr>
            <a:r>
              <a:rPr lang="en-US" altLang="en-US" sz="1800"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[J. Schellinck]</a:t>
            </a:r>
          </a:p>
        </p:txBody>
      </p:sp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extBox 11">
            <a:extLst>
              <a:ext uri="{FF2B5EF4-FFF2-40B4-BE49-F238E27FC236}">
                <a16:creationId xmlns:a16="http://schemas.microsoft.com/office/drawing/2014/main" id="{8FD9A4F2-5C4E-0544-9B65-BE75FDB1E8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3640138"/>
            <a:ext cx="3513138" cy="26781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fr-FR" altLang="en-US" sz="2800" dirty="0">
                <a:solidFill>
                  <a:srgbClr val="323232"/>
                </a:solidFill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Identification de détails pertinents pour la </a:t>
            </a:r>
            <a:r>
              <a:rPr lang="fr-FR" altLang="en-US" sz="2800" b="1" dirty="0">
                <a:solidFill>
                  <a:srgbClr val="323232"/>
                </a:solidFill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description</a:t>
            </a:r>
            <a:r>
              <a:rPr lang="fr-FR" altLang="en-US" sz="2800" dirty="0">
                <a:solidFill>
                  <a:srgbClr val="323232"/>
                </a:solidFill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 et la </a:t>
            </a:r>
            <a:r>
              <a:rPr lang="fr-FR" altLang="en-US" sz="2800" b="1" dirty="0">
                <a:solidFill>
                  <a:srgbClr val="323232"/>
                </a:solidFill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traduction</a:t>
            </a:r>
            <a:r>
              <a:rPr lang="fr-FR" altLang="en-US" sz="2800" dirty="0">
                <a:solidFill>
                  <a:srgbClr val="323232"/>
                </a:solidFill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 d'objets du monde réel en variables de modèle.</a:t>
            </a:r>
            <a:endParaRPr lang="en-US" altLang="en-US" sz="2800" dirty="0">
              <a:solidFill>
                <a:srgbClr val="323232"/>
              </a:solidFill>
              <a:latin typeface="Dagny OT" panose="020B0504020201020104" pitchFamily="34" charset="77"/>
              <a:ea typeface="Helvetica Light" panose="020B0403020202020204" pitchFamily="34" charset="0"/>
              <a:cs typeface="Helvetica Light" panose="020B0403020202020204" pitchFamily="34" charset="0"/>
            </a:endParaRPr>
          </a:p>
        </p:txBody>
      </p:sp>
      <p:pic>
        <p:nvPicPr>
          <p:cNvPr id="63491" name="Picture 2">
            <a:extLst>
              <a:ext uri="{FF2B5EF4-FFF2-40B4-BE49-F238E27FC236}">
                <a16:creationId xmlns:a16="http://schemas.microsoft.com/office/drawing/2014/main" id="{C559A2D8-A4D0-FA41-BBC4-25550CA40F05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69988" y="947738"/>
            <a:ext cx="9559925" cy="4779962"/>
          </a:xfrm>
          <a:noFill/>
        </p:spPr>
      </p:pic>
      <p:sp>
        <p:nvSpPr>
          <p:cNvPr id="63492" name="TextBox 2">
            <a:extLst>
              <a:ext uri="{FF2B5EF4-FFF2-40B4-BE49-F238E27FC236}">
                <a16:creationId xmlns:a16="http://schemas.microsoft.com/office/drawing/2014/main" id="{6425D8FC-7C82-1747-9C16-56BAF2428F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05025" y="877888"/>
            <a:ext cx="3349625" cy="523875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sz="2800" b="1">
                <a:solidFill>
                  <a:srgbClr val="323232"/>
                </a:solidFill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Le monde réel</a:t>
            </a:r>
          </a:p>
        </p:txBody>
      </p:sp>
      <p:sp>
        <p:nvSpPr>
          <p:cNvPr id="63493" name="TextBox 7">
            <a:extLst>
              <a:ext uri="{FF2B5EF4-FFF2-40B4-BE49-F238E27FC236}">
                <a16:creationId xmlns:a16="http://schemas.microsoft.com/office/drawing/2014/main" id="{83C04DC8-527D-0641-A90C-858FE478BB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1875" y="947738"/>
            <a:ext cx="2166938" cy="522287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sz="2800" b="1">
                <a:solidFill>
                  <a:srgbClr val="323232"/>
                </a:solidFill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Modèle</a:t>
            </a:r>
          </a:p>
        </p:txBody>
      </p:sp>
      <p:sp>
        <p:nvSpPr>
          <p:cNvPr id="63494" name="TextBox 8">
            <a:extLst>
              <a:ext uri="{FF2B5EF4-FFF2-40B4-BE49-F238E27FC236}">
                <a16:creationId xmlns:a16="http://schemas.microsoft.com/office/drawing/2014/main" id="{4EC0617C-897A-444C-8511-C69350BDFB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70475" y="2651125"/>
            <a:ext cx="2092325" cy="523875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sz="2800" b="1">
                <a:solidFill>
                  <a:srgbClr val="323232"/>
                </a:solidFill>
                <a:latin typeface="Dagny OT" panose="020B0504020201020104" pitchFamily="34" charset="77"/>
              </a:rPr>
              <a:t>Théorie</a:t>
            </a:r>
          </a:p>
        </p:txBody>
      </p:sp>
      <p:pic>
        <p:nvPicPr>
          <p:cNvPr id="63495" name="Picture 4">
            <a:extLst>
              <a:ext uri="{FF2B5EF4-FFF2-40B4-BE49-F238E27FC236}">
                <a16:creationId xmlns:a16="http://schemas.microsoft.com/office/drawing/2014/main" id="{13F3B8A2-7377-AF42-9B18-7246CA3CA0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9138" y="1546225"/>
            <a:ext cx="3754437" cy="420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6" name="TextBox 5">
            <a:extLst>
              <a:ext uri="{FF2B5EF4-FFF2-40B4-BE49-F238E27FC236}">
                <a16:creationId xmlns:a16="http://schemas.microsoft.com/office/drawing/2014/main" id="{1E70082F-4F8A-BC4A-8027-CFD1FF7218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8250" y="3175"/>
            <a:ext cx="58737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r" eaLnBrk="1" hangingPunct="1"/>
            <a:r>
              <a:rPr lang="en-US" altLang="en-US" sz="1400">
                <a:solidFill>
                  <a:schemeClr val="tx2"/>
                </a:solidFill>
                <a:latin typeface="Dagny OT" panose="020B0504020201020104" pitchFamily="34" charset="77"/>
              </a:rPr>
              <a:t>[</a:t>
            </a:r>
            <a:r>
              <a:rPr lang="en-US" altLang="en-US" sz="1400">
                <a:latin typeface="Dagny OT" panose="020B0504020201020104" pitchFamily="34" charset="77"/>
                <a:hlinkClick r:id="rId4"/>
              </a:rPr>
              <a:t>http://dailycatdrawings.tumblr.com</a:t>
            </a:r>
            <a:r>
              <a:rPr lang="en-US" altLang="en-US" sz="1400">
                <a:solidFill>
                  <a:schemeClr val="tx2"/>
                </a:solidFill>
                <a:latin typeface="Dagny OT" panose="020B0504020201020104" pitchFamily="34" charset="77"/>
              </a:rPr>
              <a:t>; #309]</a:t>
            </a:r>
          </a:p>
        </p:txBody>
      </p:sp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itle 1">
            <a:extLst>
              <a:ext uri="{FF2B5EF4-FFF2-40B4-BE49-F238E27FC236}">
                <a16:creationId xmlns:a16="http://schemas.microsoft.com/office/drawing/2014/main" id="{00E26E1F-B701-C047-AD2D-285171473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À RETENIR</a:t>
            </a:r>
            <a:endParaRPr lang="en-US" altLang="en-US" sz="2400" b="1"/>
          </a:p>
        </p:txBody>
      </p:sp>
      <p:sp>
        <p:nvSpPr>
          <p:cNvPr id="71683" name="Content Placeholder 2">
            <a:extLst>
              <a:ext uri="{FF2B5EF4-FFF2-40B4-BE49-F238E27FC236}">
                <a16:creationId xmlns:a16="http://schemas.microsoft.com/office/drawing/2014/main" id="{FFCC26C0-F9CA-914F-B265-E077F67AB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44663"/>
            <a:ext cx="9601200" cy="4233862"/>
          </a:xfrm>
        </p:spPr>
        <p:txBody>
          <a:bodyPr/>
          <a:lstStyle/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Les systèmes peuvent se rapprocher de certains aspects de l'Univers.</a:t>
            </a: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fr-FR" altLang="en-US" sz="1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Les modèles de systèmes fournissent la base sur laquelle les données sont identifiées et collectées, mais les données elles-mêmes sont approximatives et sélectives.</a:t>
            </a: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fr-FR" altLang="en-US" sz="1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Des lacunes dans les connaissances peuvent survenir - soyez prêt à revoir régulièrement votre configuration.</a:t>
            </a: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fr-FR" altLang="en-US" sz="1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La modélisation conceptuelle implicite peut conduire à des situations problématiques.</a:t>
            </a: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fr-FR" altLang="en-US" sz="1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Si les données, le système et le monde ne sont pas alignés, les résultats de l'analyse des données peuvent s'avérer inutiles.</a:t>
            </a:r>
            <a:endParaRPr lang="en-US" altLang="en-US" sz="2400" dirty="0">
              <a:latin typeface="Dagny OT" panose="020B0504020201020104" pitchFamily="34" charset="77"/>
              <a:ea typeface="Helvetica Light" panose="020B0403020202020204" pitchFamily="34" charset="0"/>
              <a:cs typeface="Helvetica Light" panose="020B0403020202020204" pitchFamily="34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Title 1">
            <a:extLst>
              <a:ext uri="{FF2B5EF4-FFF2-40B4-BE49-F238E27FC236}">
                <a16:creationId xmlns:a16="http://schemas.microsoft.com/office/drawing/2014/main" id="{CEC0E84B-4E6B-A54F-AF20-4F9BABC6C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QU'EST-CE QUE L'ÉTHIQUE ?</a:t>
            </a:r>
            <a:endParaRPr lang="en-US" altLang="en-US" sz="24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C0B1B-5A85-B045-A3E3-0A03FDF8D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51075"/>
            <a:ext cx="9601200" cy="3933825"/>
          </a:xfrm>
        </p:spPr>
        <p:txBody>
          <a:bodyPr rtlCol="0">
            <a:normAutofit fontScale="92500" lnSpcReduction="10000"/>
          </a:bodyPr>
          <a:lstStyle/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De manière générale, l'éthique fait référence à l'étude et à la définition des comportements corrects et incorrects : </a:t>
            </a:r>
            <a:r>
              <a:rPr lang="en-US" sz="2400" dirty="0">
                <a:latin typeface="Dagny OT" panose="020B0504020201020104" pitchFamily="34" charset="77"/>
              </a:rPr>
              <a:t> </a:t>
            </a:r>
          </a:p>
          <a:p>
            <a:pPr lvl="1" indent="-384048" algn="just" eaLnBrk="1" fontAlgn="auto" hangingPunct="1">
              <a:lnSpc>
                <a:spcPct val="110000"/>
              </a:lnSpc>
              <a:buSzPct val="125000"/>
              <a:buFont typeface="Wingdings" pitchFamily="2" charset="2"/>
              <a:buChar char="§"/>
              <a:defRPr/>
            </a:pPr>
            <a:r>
              <a:rPr lang="fr-FR" i="0" dirty="0">
                <a:latin typeface="Dagny OT" panose="020B0504020201020104" pitchFamily="34" charset="77"/>
              </a:rPr>
              <a:t>« pas [...] les conventions sociales, les croyances religieuses ou les lois. »</a:t>
            </a:r>
            <a:r>
              <a:rPr lang="en-US" sz="2200" i="0" dirty="0">
                <a:latin typeface="Dagny OT" panose="020B0504020201020104" pitchFamily="34" charset="77"/>
              </a:rPr>
              <a:t> </a:t>
            </a:r>
            <a:r>
              <a:rPr lang="en-US" sz="1500" i="0" dirty="0">
                <a:latin typeface="Dagny OT" panose="020B0504020201020104" pitchFamily="34" charset="77"/>
              </a:rPr>
              <a:t>(R.W. Paul, L. Elder)</a:t>
            </a:r>
          </a:p>
          <a:p>
            <a:pPr marL="384048" indent="-384048" algn="just" eaLnBrk="1" fontAlgn="auto" hangingPunct="1">
              <a:lnSpc>
                <a:spcPct val="110000"/>
              </a:lnSpc>
              <a:defRPr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en-US" sz="2400" dirty="0" err="1">
                <a:latin typeface="Dagny OT" panose="020B0504020201020104" pitchFamily="34" charset="77"/>
              </a:rPr>
              <a:t>Théories</a:t>
            </a:r>
            <a:r>
              <a:rPr lang="en-US" sz="2400" dirty="0">
                <a:latin typeface="Dagny OT" panose="020B0504020201020104" pitchFamily="34" charset="77"/>
              </a:rPr>
              <a:t> </a:t>
            </a:r>
            <a:r>
              <a:rPr lang="en-US" sz="2400" dirty="0" err="1">
                <a:latin typeface="Dagny OT" panose="020B0504020201020104" pitchFamily="34" charset="77"/>
              </a:rPr>
              <a:t>éthiques</a:t>
            </a:r>
            <a:r>
              <a:rPr lang="en-US" sz="2400" dirty="0">
                <a:latin typeface="Dagny OT" panose="020B0504020201020104" pitchFamily="34" charset="77"/>
              </a:rPr>
              <a:t> </a:t>
            </a:r>
            <a:r>
              <a:rPr lang="en-US" sz="2400" dirty="0" err="1">
                <a:latin typeface="Dagny OT" panose="020B0504020201020104" pitchFamily="34" charset="77"/>
              </a:rPr>
              <a:t>influentes</a:t>
            </a:r>
            <a:r>
              <a:rPr lang="en-US" sz="2400" dirty="0">
                <a:latin typeface="Dagny OT" panose="020B0504020201020104" pitchFamily="34" charset="77"/>
              </a:rPr>
              <a:t> :</a:t>
            </a:r>
          </a:p>
          <a:p>
            <a:pPr lvl="1" indent="-384048" eaLnBrk="1" fontAlgn="auto" hangingPunct="1">
              <a:lnSpc>
                <a:spcPct val="110000"/>
              </a:lnSpc>
              <a:buFont typeface="Wingdings" pitchFamily="2" charset="2"/>
              <a:buChar char="§"/>
              <a:defRPr/>
            </a:pPr>
            <a:r>
              <a:rPr lang="fr-FR" i="0" dirty="0">
                <a:latin typeface="Dagny OT" panose="020B0504020201020104" pitchFamily="34" charset="77"/>
              </a:rPr>
              <a:t>La </a:t>
            </a:r>
            <a:r>
              <a:rPr lang="fr-FR" b="1" i="0" dirty="0">
                <a:latin typeface="Dagny OT" panose="020B0504020201020104" pitchFamily="34" charset="77"/>
              </a:rPr>
              <a:t>règle d'or </a:t>
            </a:r>
            <a:r>
              <a:rPr lang="fr-FR" i="0" dirty="0">
                <a:latin typeface="Dagny OT" panose="020B0504020201020104" pitchFamily="34" charset="77"/>
              </a:rPr>
              <a:t>de Kant ( faites aux autres...), le </a:t>
            </a:r>
            <a:r>
              <a:rPr lang="fr-FR" b="1" i="0" dirty="0" err="1">
                <a:latin typeface="Dagny OT" panose="020B0504020201020104" pitchFamily="34" charset="77"/>
              </a:rPr>
              <a:t>conséquentialisme</a:t>
            </a:r>
            <a:r>
              <a:rPr lang="fr-FR" i="0" dirty="0">
                <a:latin typeface="Dagny OT" panose="020B0504020201020104" pitchFamily="34" charset="77"/>
              </a:rPr>
              <a:t> (la fin justifie les moyens), </a:t>
            </a:r>
            <a:r>
              <a:rPr lang="fr-FR" b="1" i="0" dirty="0">
                <a:latin typeface="Dagny OT" panose="020B0504020201020104" pitchFamily="34" charset="77"/>
              </a:rPr>
              <a:t>l'utilitarisme</a:t>
            </a:r>
            <a:r>
              <a:rPr lang="fr-FR" i="0" dirty="0">
                <a:latin typeface="Dagny OT" panose="020B0504020201020104" pitchFamily="34" charset="77"/>
              </a:rPr>
              <a:t> (agir de manière à maximiser l'effet positif), etc.</a:t>
            </a:r>
          </a:p>
          <a:p>
            <a:pPr lvl="1" indent="-384048" eaLnBrk="1" fontAlgn="auto" hangingPunct="1">
              <a:lnSpc>
                <a:spcPct val="110000"/>
              </a:lnSpc>
              <a:buFont typeface="Wingdings" pitchFamily="2" charset="2"/>
              <a:buChar char="§"/>
              <a:defRPr/>
            </a:pPr>
            <a:r>
              <a:rPr lang="en-US" b="1" i="0" dirty="0" err="1">
                <a:latin typeface="Dagny OT" panose="020B0504020201020104" pitchFamily="34" charset="77"/>
              </a:rPr>
              <a:t>Confucianisme</a:t>
            </a:r>
            <a:r>
              <a:rPr lang="en-US" b="1" i="0" dirty="0">
                <a:latin typeface="Dagny OT" panose="020B0504020201020104" pitchFamily="34" charset="77"/>
              </a:rPr>
              <a:t>, </a:t>
            </a:r>
            <a:r>
              <a:rPr lang="en-US" b="1" i="0" dirty="0" err="1">
                <a:latin typeface="Dagny OT" panose="020B0504020201020104" pitchFamily="34" charset="77"/>
              </a:rPr>
              <a:t>taoïsme</a:t>
            </a:r>
            <a:r>
              <a:rPr lang="en-US" b="1" i="0" dirty="0">
                <a:latin typeface="Dagny OT" panose="020B0504020201020104" pitchFamily="34" charset="77"/>
              </a:rPr>
              <a:t>, </a:t>
            </a:r>
            <a:r>
              <a:rPr lang="en-US" b="1" i="0" dirty="0" err="1">
                <a:latin typeface="Dagny OT" panose="020B0504020201020104" pitchFamily="34" charset="77"/>
              </a:rPr>
              <a:t>bouddhisme</a:t>
            </a:r>
            <a:r>
              <a:rPr lang="en-US" b="1" i="0" dirty="0">
                <a:latin typeface="Dagny OT" panose="020B0504020201020104" pitchFamily="34" charset="77"/>
              </a:rPr>
              <a:t> ( ?), etc.</a:t>
            </a:r>
          </a:p>
          <a:p>
            <a:pPr lvl="1" indent="-384048" eaLnBrk="1" fontAlgn="auto" hangingPunct="1">
              <a:lnSpc>
                <a:spcPct val="110000"/>
              </a:lnSpc>
              <a:buFont typeface="Wingdings" pitchFamily="2" charset="2"/>
              <a:buChar char="§"/>
              <a:defRPr/>
            </a:pPr>
            <a:r>
              <a:rPr lang="en-US" b="1" i="0" dirty="0">
                <a:latin typeface="Dagny OT" panose="020B0504020201020104" pitchFamily="34" charset="77"/>
              </a:rPr>
              <a:t>Ubuntu</a:t>
            </a:r>
            <a:r>
              <a:rPr lang="en-US" i="0" dirty="0">
                <a:latin typeface="Dagny OT" panose="020B0504020201020104" pitchFamily="34" charset="77"/>
              </a:rPr>
              <a:t>, </a:t>
            </a:r>
            <a:r>
              <a:rPr lang="en-US" b="1" i="0" dirty="0">
                <a:latin typeface="Dagny OT" panose="020B0504020201020104" pitchFamily="34" charset="77"/>
              </a:rPr>
              <a:t>Maori</a:t>
            </a:r>
            <a:r>
              <a:rPr lang="en-US" i="0" dirty="0">
                <a:latin typeface="Dagny OT" panose="020B0504020201020104" pitchFamily="34" charset="77"/>
              </a:rPr>
              <a:t>, etc. </a:t>
            </a:r>
          </a:p>
        </p:txBody>
      </p:sp>
    </p:spTree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itle 1">
            <a:extLst>
              <a:ext uri="{FF2B5EF4-FFF2-40B4-BE49-F238E27FC236}">
                <a16:creationId xmlns:a16="http://schemas.microsoft.com/office/drawing/2014/main" id="{C8E22577-1D8C-5742-9E58-1E438B0CB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FR" altLang="en-US" b="1"/>
              <a:t>L'ÉTHIQUE DANS LE CONTEXTE DES DONNÉES</a:t>
            </a:r>
            <a:endParaRPr lang="en-US" altLang="en-US" sz="2400" b="1"/>
          </a:p>
        </p:txBody>
      </p:sp>
      <p:sp>
        <p:nvSpPr>
          <p:cNvPr id="80899" name="Content Placeholder 2">
            <a:extLst>
              <a:ext uri="{FF2B5EF4-FFF2-40B4-BE49-F238E27FC236}">
                <a16:creationId xmlns:a16="http://schemas.microsoft.com/office/drawing/2014/main" id="{A000FF32-838D-1F45-91F1-0DD320F8D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Questions relatives à l'éthique des données </a:t>
            </a:r>
            <a:r>
              <a:rPr lang="en-US" altLang="en-US" sz="2400" dirty="0">
                <a:latin typeface="Dagny OT" panose="020B0504020201020104" pitchFamily="34" charset="77"/>
              </a:rPr>
              <a:t>: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b="1" i="0" dirty="0">
                <a:latin typeface="Dagny OT" panose="020B0504020201020104" pitchFamily="34" charset="77"/>
              </a:rPr>
              <a:t>Qui</a:t>
            </a:r>
            <a:r>
              <a:rPr lang="fr-FR" altLang="en-US" i="0" dirty="0">
                <a:latin typeface="Dagny OT" panose="020B0504020201020104" pitchFamily="34" charset="77"/>
              </a:rPr>
              <a:t>, le cas échéant, est propriétaire des données ?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Y </a:t>
            </a:r>
            <a:r>
              <a:rPr lang="fr-FR" altLang="en-US" i="0" dirty="0" err="1">
                <a:latin typeface="Dagny OT" panose="020B0504020201020104" pitchFamily="34" charset="77"/>
              </a:rPr>
              <a:t>a-t-il</a:t>
            </a:r>
            <a:r>
              <a:rPr lang="fr-FR" altLang="en-US" i="0" dirty="0">
                <a:latin typeface="Dagny OT" panose="020B0504020201020104" pitchFamily="34" charset="77"/>
              </a:rPr>
              <a:t> des </a:t>
            </a:r>
            <a:r>
              <a:rPr lang="fr-FR" altLang="en-US" b="1" i="0" dirty="0">
                <a:latin typeface="Dagny OT" panose="020B0504020201020104" pitchFamily="34" charset="77"/>
              </a:rPr>
              <a:t>limites</a:t>
            </a:r>
            <a:r>
              <a:rPr lang="fr-FR" altLang="en-US" i="0" dirty="0">
                <a:latin typeface="Dagny OT" panose="020B0504020201020104" pitchFamily="34" charset="77"/>
              </a:rPr>
              <a:t> à la façon dont les données peuvent être utilisées ?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Certaines analyses comportent-elles des </a:t>
            </a:r>
            <a:r>
              <a:rPr lang="fr-FR" altLang="en-US" b="1" i="0" dirty="0">
                <a:latin typeface="Dagny OT" panose="020B0504020201020104" pitchFamily="34" charset="77"/>
              </a:rPr>
              <a:t>biais de valeur </a:t>
            </a:r>
            <a:r>
              <a:rPr lang="fr-FR" altLang="en-US" i="0" dirty="0">
                <a:latin typeface="Dagny OT" panose="020B0504020201020104" pitchFamily="34" charset="77"/>
              </a:rPr>
              <a:t>?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Y </a:t>
            </a:r>
            <a:r>
              <a:rPr lang="fr-FR" altLang="en-US" i="0" dirty="0" err="1">
                <a:latin typeface="Dagny OT" panose="020B0504020201020104" pitchFamily="34" charset="77"/>
              </a:rPr>
              <a:t>a-t-il</a:t>
            </a:r>
            <a:r>
              <a:rPr lang="fr-FR" altLang="en-US" i="0" dirty="0">
                <a:latin typeface="Dagny OT" panose="020B0504020201020104" pitchFamily="34" charset="77"/>
              </a:rPr>
              <a:t> des catégories qui </a:t>
            </a:r>
            <a:r>
              <a:rPr lang="fr-FR" altLang="en-US" b="1" i="0" dirty="0">
                <a:latin typeface="Dagny OT" panose="020B0504020201020104" pitchFamily="34" charset="77"/>
              </a:rPr>
              <a:t>ne devraient pas </a:t>
            </a:r>
            <a:r>
              <a:rPr lang="fr-FR" altLang="en-US" i="0" dirty="0">
                <a:latin typeface="Dagny OT" panose="020B0504020201020104" pitchFamily="34" charset="77"/>
              </a:rPr>
              <a:t>être utilisées dans l'analyse des données personnelles ?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Certaines données devraient-elles être </a:t>
            </a:r>
            <a:r>
              <a:rPr lang="fr-FR" altLang="en-US" b="1" i="0" dirty="0">
                <a:latin typeface="Dagny OT" panose="020B0504020201020104" pitchFamily="34" charset="77"/>
              </a:rPr>
              <a:t>accessibles à tous </a:t>
            </a:r>
            <a:r>
              <a:rPr lang="fr-FR" altLang="en-US" i="0" dirty="0">
                <a:latin typeface="Dagny OT" panose="020B0504020201020104" pitchFamily="34" charset="77"/>
              </a:rPr>
              <a:t>les chercheurs ?</a:t>
            </a:r>
            <a:endParaRPr lang="en-US" altLang="en-US" sz="5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D'un point de vue analytique, on préfère le </a:t>
            </a:r>
            <a:r>
              <a:rPr lang="fr-FR" altLang="en-US" sz="2400" b="1" dirty="0">
                <a:latin typeface="Dagny OT" panose="020B0504020201020104" pitchFamily="34" charset="77"/>
              </a:rPr>
              <a:t>général</a:t>
            </a:r>
            <a:r>
              <a:rPr lang="fr-FR" altLang="en-US" sz="2400" dirty="0">
                <a:latin typeface="Dagny OT" panose="020B0504020201020104" pitchFamily="34" charset="77"/>
              </a:rPr>
              <a:t> à l'</a:t>
            </a:r>
            <a:r>
              <a:rPr lang="fr-FR" altLang="en-US" sz="2400" b="1" dirty="0">
                <a:latin typeface="Dagny OT" panose="020B0504020201020104" pitchFamily="34" charset="77"/>
              </a:rPr>
              <a:t>anecdotique</a:t>
            </a:r>
            <a:r>
              <a:rPr lang="fr-FR" altLang="en-US" sz="2400" dirty="0">
                <a:latin typeface="Dagny OT" panose="020B0504020201020104" pitchFamily="34" charset="77"/>
              </a:rPr>
              <a:t>, mais les décisions prises sur la base de l'apprentissage automatique et de l'I.A. (sécurité, finances, marketing, etc.) peuvent affecter des personnes réels de </a:t>
            </a:r>
            <a:r>
              <a:rPr lang="fr-FR" altLang="en-US" sz="2400" b="1" dirty="0">
                <a:latin typeface="Dagny OT" panose="020B0504020201020104" pitchFamily="34" charset="77"/>
              </a:rPr>
              <a:t>manière imprévisible</a:t>
            </a:r>
            <a:r>
              <a:rPr lang="fr-FR" altLang="en-US" sz="2400" dirty="0">
                <a:latin typeface="Dagny OT" panose="020B0504020201020104" pitchFamily="34" charset="77"/>
              </a:rPr>
              <a:t>. </a:t>
            </a:r>
            <a:endParaRPr lang="en-US" altLang="en-US" sz="2400" dirty="0">
              <a:latin typeface="Dagny OT" panose="020B0504020201020104" pitchFamily="34" charset="77"/>
            </a:endParaRPr>
          </a:p>
        </p:txBody>
      </p:sp>
      <p:sp>
        <p:nvSpPr>
          <p:cNvPr id="80900" name="Rectangle 4">
            <a:extLst>
              <a:ext uri="{FF2B5EF4-FFF2-40B4-BE49-F238E27FC236}">
                <a16:creationId xmlns:a16="http://schemas.microsoft.com/office/drawing/2014/main" id="{296575DD-D785-964C-89F5-799820C08C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2788" y="0"/>
            <a:ext cx="51292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r" eaLnBrk="1" hangingPunct="1"/>
            <a:r>
              <a:rPr lang="en-US" altLang="en-US" sz="1400"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[University of Virginia, </a:t>
            </a:r>
            <a:r>
              <a:rPr lang="en-US" altLang="en-US" sz="1400"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  <a:hlinkClick r:id="rId3"/>
              </a:rPr>
              <a:t>Centre for Big Data Ethics, Law, and Policy</a:t>
            </a:r>
            <a:r>
              <a:rPr lang="en-US" altLang="en-US" sz="1400"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]</a:t>
            </a:r>
            <a:endParaRPr lang="en-US" altLang="en-US" sz="1400" i="1">
              <a:latin typeface="Dagny OT" panose="020B0504020201020104" pitchFamily="34" charset="77"/>
              <a:ea typeface="Helvetica Light" panose="020B0403020202020204" pitchFamily="34" charset="0"/>
              <a:cs typeface="Helvetica Light" panose="020B0403020202020204" pitchFamily="34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568C1-CC2D-6F48-92EE-23DA2DA231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4525" y="1789113"/>
            <a:ext cx="8361363" cy="2097087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fr-FR" sz="5400" b="1" dirty="0"/>
              <a:t>PRINCIPES FONDAMENTAUX DE L'ANALYSE DES DONNÉES</a:t>
            </a:r>
            <a:endParaRPr lang="en-US" sz="5400" b="1" dirty="0"/>
          </a:p>
        </p:txBody>
      </p:sp>
      <p:sp>
        <p:nvSpPr>
          <p:cNvPr id="9219" name="Subtitle 9">
            <a:extLst>
              <a:ext uri="{FF2B5EF4-FFF2-40B4-BE49-F238E27FC236}">
                <a16:creationId xmlns:a16="http://schemas.microsoft.com/office/drawing/2014/main" id="{A0B14674-2936-5240-B337-8655FABE3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700" y="3956050"/>
            <a:ext cx="6832600" cy="1085850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Patrick Boily</a:t>
            </a:r>
            <a:br>
              <a:rPr lang="en-US" altLang="en-US" dirty="0"/>
            </a:br>
            <a:r>
              <a:rPr lang="en-US" altLang="en-US" dirty="0"/>
              <a:t>Data Action Lab | uOttawa | </a:t>
            </a:r>
            <a:r>
              <a:rPr lang="en-US" altLang="en-US" dirty="0" err="1"/>
              <a:t>Idlewyld</a:t>
            </a:r>
            <a:r>
              <a:rPr lang="en-US" altLang="en-US" dirty="0"/>
              <a:t> Analytics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hlinkClick r:id="rId2"/>
              </a:rPr>
              <a:t>pboily@uottawa.ca</a:t>
            </a:r>
            <a:r>
              <a:rPr lang="en-US" dirty="0"/>
              <a:t> 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</a:pPr>
            <a:endParaRPr lang="en-US" altLang="en-US" dirty="0"/>
          </a:p>
        </p:txBody>
      </p:sp>
      <p:sp>
        <p:nvSpPr>
          <p:cNvPr id="4" name="Subtitle 9">
            <a:extLst>
              <a:ext uri="{FF2B5EF4-FFF2-40B4-BE49-F238E27FC236}">
                <a16:creationId xmlns:a16="http://schemas.microsoft.com/office/drawing/2014/main" id="{683508DC-7DD4-DB49-BD5A-16F9A5C8C940}"/>
              </a:ext>
            </a:extLst>
          </p:cNvPr>
          <p:cNvSpPr txBox="1">
            <a:spLocks/>
          </p:cNvSpPr>
          <p:nvPr/>
        </p:nvSpPr>
        <p:spPr>
          <a:xfrm>
            <a:off x="5360988" y="6537325"/>
            <a:ext cx="6831012" cy="320675"/>
          </a:xfrm>
          <a:prstGeom prst="rect">
            <a:avLst/>
          </a:prstGeom>
          <a:noFill/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auto">
              <a:defRPr/>
            </a:pPr>
            <a:r>
              <a:rPr lang="en-US" sz="1600" dirty="0"/>
              <a:t>[</a:t>
            </a:r>
            <a:r>
              <a:rPr lang="en-US" sz="1600" dirty="0" err="1"/>
              <a:t>En</a:t>
            </a:r>
            <a:r>
              <a:rPr lang="en-US" sz="1600" dirty="0"/>
              <a:t> collaboration avec Jen </a:t>
            </a:r>
            <a:r>
              <a:rPr lang="en-US" sz="1600" dirty="0" err="1"/>
              <a:t>Schellinck</a:t>
            </a:r>
            <a:r>
              <a:rPr lang="en-US" sz="1600" dirty="0"/>
              <a:t> | </a:t>
            </a:r>
            <a:r>
              <a:rPr lang="en-US" sz="1600" dirty="0" err="1"/>
              <a:t>Sysabee</a:t>
            </a:r>
            <a:r>
              <a:rPr lang="en-US" sz="1600" dirty="0"/>
              <a:t>]</a:t>
            </a:r>
          </a:p>
        </p:txBody>
      </p:sp>
    </p:spTree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>
            <a:extLst>
              <a:ext uri="{FF2B5EF4-FFF2-40B4-BE49-F238E27FC236}">
                <a16:creationId xmlns:a16="http://schemas.microsoft.com/office/drawing/2014/main" id="{996A1FB9-D256-9F45-93B7-3C64469FB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BONNES PRATIQUES</a:t>
            </a:r>
            <a:endParaRPr lang="en-US" altLang="en-US" sz="2400" b="1"/>
          </a:p>
        </p:txBody>
      </p:sp>
      <p:sp>
        <p:nvSpPr>
          <p:cNvPr id="82947" name="Content Placeholder 2">
            <a:extLst>
              <a:ext uri="{FF2B5EF4-FFF2-40B4-BE49-F238E27FC236}">
                <a16:creationId xmlns:a16="http://schemas.microsoft.com/office/drawing/2014/main" id="{92FD83F7-D80C-3342-917C-BE179B9EB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en-US" altLang="en-US" sz="2400" b="1" dirty="0">
                <a:latin typeface="Dagny OT" panose="020B0504020201020104" pitchFamily="34" charset="77"/>
              </a:rPr>
              <a:t>Le </a:t>
            </a:r>
            <a:r>
              <a:rPr lang="en-US" altLang="en-US" sz="2400" b="1" dirty="0" err="1">
                <a:latin typeface="Dagny OT" panose="020B0504020201020104" pitchFamily="34" charset="77"/>
              </a:rPr>
              <a:t>principe</a:t>
            </a:r>
            <a:r>
              <a:rPr lang="en-US" altLang="en-US" sz="2400" b="1" dirty="0">
                <a:latin typeface="Dagny OT" panose="020B0504020201020104" pitchFamily="34" charset="77"/>
              </a:rPr>
              <a:t> de </a:t>
            </a:r>
            <a:r>
              <a:rPr lang="en-US" altLang="en-US" sz="2400" b="1" dirty="0" err="1">
                <a:latin typeface="Dagny OT" panose="020B0504020201020104" pitchFamily="34" charset="77"/>
              </a:rPr>
              <a:t>l'innocuité</a:t>
            </a:r>
            <a:r>
              <a:rPr lang="en-US" altLang="en-US" sz="2400" b="1" dirty="0">
                <a:latin typeface="Dagny OT" panose="020B0504020201020104" pitchFamily="34" charset="77"/>
              </a:rPr>
              <a:t> : </a:t>
            </a:r>
            <a:r>
              <a:rPr lang="fr-FR" altLang="en-US" sz="2400" dirty="0">
                <a:latin typeface="Dagny OT" panose="020B0504020201020104" pitchFamily="34" charset="77"/>
              </a:rPr>
              <a:t>les données recueillies auprès d'un individu ne doivent pas être utilisées pour lui nuire. </a:t>
            </a:r>
            <a:endParaRPr lang="en-US" altLang="en-US" sz="500" dirty="0">
              <a:latin typeface="Dagny OT" panose="020B0504020201020104" pitchFamily="34" charset="77"/>
            </a:endParaRPr>
          </a:p>
          <a:p>
            <a:pPr marL="0" indent="0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en-US" altLang="en-US" sz="500" b="1" dirty="0">
              <a:latin typeface="Dagny OT" panose="020B0504020201020104" pitchFamily="34" charset="77"/>
            </a:endParaRPr>
          </a:p>
          <a:p>
            <a:pPr marL="0" indent="0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en-US" altLang="en-US" sz="2400" b="1" dirty="0" err="1">
                <a:latin typeface="Dagny OT" panose="020B0504020201020104" pitchFamily="34" charset="77"/>
              </a:rPr>
              <a:t>Consentement</a:t>
            </a:r>
            <a:r>
              <a:rPr lang="en-US" altLang="en-US" sz="2400" b="1" dirty="0">
                <a:latin typeface="Dagny OT" panose="020B0504020201020104" pitchFamily="34" charset="77"/>
              </a:rPr>
              <a:t> </a:t>
            </a:r>
            <a:r>
              <a:rPr lang="en-US" altLang="en-US" sz="2400" b="1" dirty="0" err="1">
                <a:latin typeface="Dagny OT" panose="020B0504020201020104" pitchFamily="34" charset="77"/>
              </a:rPr>
              <a:t>éclairé</a:t>
            </a:r>
            <a:r>
              <a:rPr lang="en-US" altLang="en-US" sz="2400" b="1" dirty="0">
                <a:latin typeface="Dagny OT" panose="020B0504020201020104" pitchFamily="34" charset="77"/>
              </a:rPr>
              <a:t> :</a:t>
            </a:r>
            <a:endParaRPr lang="en-US" altLang="en-US" sz="2400" dirty="0">
              <a:latin typeface="Dagny OT" panose="020B0504020201020104" pitchFamily="34" charset="77"/>
            </a:endParaRPr>
          </a:p>
          <a:p>
            <a:pPr lvl="1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Les personnes doivent accepter la collecte et l'utilisation de leurs données.</a:t>
            </a:r>
          </a:p>
          <a:p>
            <a:pPr lvl="1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Les individus doivent avoir une réelle compréhension de ce à quoi ils consentent, et des conséquences possibles pour eux et pour les autres.</a:t>
            </a:r>
            <a:endParaRPr lang="en-US" altLang="en-US" sz="500" b="1" dirty="0">
              <a:latin typeface="Dagny OT" panose="020B0504020201020104" pitchFamily="34" charset="77"/>
            </a:endParaRPr>
          </a:p>
          <a:p>
            <a:pPr marL="0" indent="0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en-CA" altLang="en-US" sz="500" b="1" dirty="0">
              <a:latin typeface="Dagny OT" panose="020B0504020201020104" pitchFamily="34" charset="77"/>
            </a:endParaRPr>
          </a:p>
          <a:p>
            <a:pPr marL="0" indent="0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en-CA" altLang="en-US" sz="2400" b="1" dirty="0">
                <a:latin typeface="Dagny OT" panose="020B0504020201020104" pitchFamily="34" charset="77"/>
              </a:rPr>
              <a:t>R</a:t>
            </a:r>
            <a:r>
              <a:rPr lang="fr-FR" altLang="en-US" sz="2400" b="1" dirty="0" err="1">
                <a:latin typeface="Dagny OT" panose="020B0504020201020104" pitchFamily="34" charset="77"/>
              </a:rPr>
              <a:t>especter</a:t>
            </a:r>
            <a:r>
              <a:rPr lang="fr-FR" altLang="en-US" sz="2400" b="1" dirty="0">
                <a:latin typeface="Dagny OT" panose="020B0504020201020104" pitchFamily="34" charset="77"/>
              </a:rPr>
              <a:t> la « vie privée » : </a:t>
            </a:r>
            <a:r>
              <a:rPr lang="fr-FR" altLang="en-US" sz="2400" dirty="0">
                <a:latin typeface="Dagny OT" panose="020B0504020201020104" pitchFamily="34" charset="77"/>
              </a:rPr>
              <a:t>excessivement difficile à maintenir à l'ère du chalutage constant de l'internet pour les données personnelles.</a:t>
            </a:r>
            <a:endParaRPr lang="en-US" altLang="en-US" sz="100" dirty="0"/>
          </a:p>
        </p:txBody>
      </p:sp>
    </p:spTree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itle 1">
            <a:extLst>
              <a:ext uri="{FF2B5EF4-FFF2-40B4-BE49-F238E27FC236}">
                <a16:creationId xmlns:a16="http://schemas.microsoft.com/office/drawing/2014/main" id="{CE89C85A-08FD-4941-B56E-E6BA3E55B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BONNES PRATIQUES</a:t>
            </a:r>
            <a:endParaRPr lang="en-US" altLang="en-US" sz="24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CF3B5-9AD5-1B43-8A43-1F110F374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820400" cy="4144963"/>
          </a:xfrm>
        </p:spPr>
        <p:txBody>
          <a:bodyPr rtlCol="0">
            <a:normAutofit fontScale="92500" lnSpcReduction="10000"/>
          </a:bodyPr>
          <a:lstStyle/>
          <a:p>
            <a:pPr marL="0" indent="0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200" b="1" dirty="0">
                <a:latin typeface="Dagny OT" panose="020B0504020201020104" pitchFamily="34" charset="77"/>
              </a:rPr>
              <a:t>Garder les données publiques :</a:t>
            </a:r>
            <a:r>
              <a:rPr lang="fr-FR" sz="2200" dirty="0">
                <a:latin typeface="Dagny OT" panose="020B0504020201020104" pitchFamily="34" charset="77"/>
              </a:rPr>
              <a:t> les données doivent être gardées publiques (toutes ? la majorité ?).</a:t>
            </a:r>
            <a:endParaRPr lang="en-US" sz="2200" dirty="0">
              <a:latin typeface="Dagny OT" panose="020B0504020201020104" pitchFamily="34" charset="77"/>
            </a:endParaRPr>
          </a:p>
          <a:p>
            <a:pPr marL="0" indent="0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endParaRPr lang="fr-FR" sz="500" b="1" dirty="0">
              <a:latin typeface="Dagny OT" panose="020B0504020201020104" pitchFamily="34" charset="77"/>
            </a:endParaRPr>
          </a:p>
          <a:p>
            <a:pPr marL="0" indent="0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200" b="1" dirty="0">
                <a:latin typeface="Dagny OT" panose="020B0504020201020104" pitchFamily="34" charset="77"/>
              </a:rPr>
              <a:t>Choisir de participer ou de se retirer :</a:t>
            </a:r>
            <a:r>
              <a:rPr lang="fr-FR" sz="2200" dirty="0">
                <a:latin typeface="Dagny OT" panose="020B0504020201020104" pitchFamily="34" charset="77"/>
              </a:rPr>
              <a:t> Le consentement éclairé exige la possibilité de se retirer. </a:t>
            </a:r>
            <a:endParaRPr lang="en-US" sz="2200" dirty="0">
              <a:latin typeface="Dagny OT" panose="020B0504020201020104" pitchFamily="34" charset="77"/>
            </a:endParaRPr>
          </a:p>
          <a:p>
            <a:pPr marL="0" indent="0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endParaRPr lang="fr-FR" sz="500" b="1" dirty="0">
              <a:latin typeface="Dagny OT" panose="020B0504020201020104" pitchFamily="34" charset="77"/>
            </a:endParaRPr>
          </a:p>
          <a:p>
            <a:pPr marL="0" indent="0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200" b="1" dirty="0" err="1">
                <a:latin typeface="Dagny OT" panose="020B0504020201020104" pitchFamily="34" charset="77"/>
              </a:rPr>
              <a:t>Anonymiser</a:t>
            </a:r>
            <a:r>
              <a:rPr lang="fr-FR" sz="2200" b="1" dirty="0">
                <a:latin typeface="Dagny OT" panose="020B0504020201020104" pitchFamily="34" charset="77"/>
              </a:rPr>
              <a:t> les données : </a:t>
            </a:r>
            <a:r>
              <a:rPr lang="fr-FR" sz="2200" dirty="0">
                <a:latin typeface="Dagny OT" panose="020B0504020201020104" pitchFamily="34" charset="77"/>
              </a:rPr>
              <a:t>suppression des champs d'identification des données avant l'analyse.</a:t>
            </a:r>
            <a:endParaRPr lang="en-US" sz="2200" dirty="0">
              <a:latin typeface="Dagny OT" panose="020B0504020201020104" pitchFamily="34" charset="77"/>
            </a:endParaRPr>
          </a:p>
          <a:p>
            <a:pPr marL="0" indent="0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endParaRPr lang="fr-FR" sz="500" b="1" dirty="0">
              <a:latin typeface="Dagny OT" panose="020B0504020201020104" pitchFamily="34" charset="77"/>
            </a:endParaRPr>
          </a:p>
          <a:p>
            <a:pPr marL="0" indent="0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200" b="1" dirty="0">
                <a:latin typeface="Dagny OT" panose="020B0504020201020104" pitchFamily="34" charset="77"/>
              </a:rPr>
              <a:t>« </a:t>
            </a:r>
            <a:r>
              <a:rPr lang="en-US" sz="2200" b="1" dirty="0" err="1">
                <a:latin typeface="Dagny OT" panose="020B0504020201020104" pitchFamily="34" charset="77"/>
              </a:rPr>
              <a:t>Laisser</a:t>
            </a:r>
            <a:r>
              <a:rPr lang="en-US" sz="2200" b="1" dirty="0">
                <a:latin typeface="Dagny OT" panose="020B0504020201020104" pitchFamily="34" charset="77"/>
              </a:rPr>
              <a:t> </a:t>
            </a:r>
            <a:r>
              <a:rPr lang="en-US" sz="2200" b="1" dirty="0" err="1">
                <a:latin typeface="Dagny OT" panose="020B0504020201020104" pitchFamily="34" charset="77"/>
              </a:rPr>
              <a:t>parler</a:t>
            </a:r>
            <a:r>
              <a:rPr lang="en-US" sz="2200" b="1" dirty="0">
                <a:latin typeface="Dagny OT" panose="020B0504020201020104" pitchFamily="34" charset="77"/>
              </a:rPr>
              <a:t> les </a:t>
            </a:r>
            <a:r>
              <a:rPr lang="en-US" sz="2200" b="1" dirty="0" err="1">
                <a:latin typeface="Dagny OT" panose="020B0504020201020104" pitchFamily="34" charset="77"/>
              </a:rPr>
              <a:t>données</a:t>
            </a:r>
            <a:r>
              <a:rPr lang="fr-FR" sz="2200" b="1" dirty="0">
                <a:latin typeface="Dagny OT" panose="020B0504020201020104" pitchFamily="34" charset="77"/>
              </a:rPr>
              <a:t> » </a:t>
            </a:r>
            <a:r>
              <a:rPr lang="en-US" sz="2200" b="1" dirty="0">
                <a:latin typeface="Dagny OT" panose="020B0504020201020104" pitchFamily="34" charset="77"/>
              </a:rPr>
              <a:t>:</a:t>
            </a:r>
            <a:r>
              <a:rPr lang="en-US" sz="2200" dirty="0">
                <a:latin typeface="Dagny OT" panose="020B0504020201020104" pitchFamily="34" charset="77"/>
              </a:rPr>
              <a:t> </a:t>
            </a:r>
          </a:p>
          <a:p>
            <a:pPr lvl="1" indent="-384048" eaLnBrk="1" fontAlgn="auto" hangingPunct="1">
              <a:lnSpc>
                <a:spcPct val="100000"/>
              </a:lnSpc>
              <a:buFont typeface="Wingdings" pitchFamily="2" charset="2"/>
              <a:buChar char="§"/>
              <a:defRPr/>
            </a:pPr>
            <a:r>
              <a:rPr lang="en-US" i="0" dirty="0">
                <a:latin typeface="Dagny OT" panose="020B0504020201020104" pitchFamily="34" charset="77"/>
              </a:rPr>
              <a:t>pas de « </a:t>
            </a:r>
            <a:r>
              <a:rPr lang="en-US" i="0" dirty="0" err="1">
                <a:latin typeface="Dagny OT" panose="020B0504020201020104" pitchFamily="34" charset="77"/>
              </a:rPr>
              <a:t>picorage</a:t>
            </a:r>
            <a:r>
              <a:rPr lang="en-US" i="0" dirty="0">
                <a:latin typeface="Dagny OT" panose="020B0504020201020104" pitchFamily="34" charset="77"/>
              </a:rPr>
              <a:t> » (cherry picking)</a:t>
            </a:r>
          </a:p>
          <a:p>
            <a:pPr lvl="1" indent="-384048" eaLnBrk="1" fontAlgn="auto" hangingPunct="1">
              <a:lnSpc>
                <a:spcPct val="100000"/>
              </a:lnSpc>
              <a:buFont typeface="Wingdings" pitchFamily="2" charset="2"/>
              <a:buChar char="§"/>
              <a:defRPr/>
            </a:pPr>
            <a:r>
              <a:rPr lang="fr-FR" i="0" dirty="0">
                <a:latin typeface="Dagny OT" panose="020B0504020201020104" pitchFamily="34" charset="77"/>
              </a:rPr>
              <a:t>importance de la validation (nous y reviendrons plus tard)</a:t>
            </a:r>
          </a:p>
          <a:p>
            <a:pPr lvl="1" indent="-384048" eaLnBrk="1" fontAlgn="auto" hangingPunct="1">
              <a:lnSpc>
                <a:spcPct val="100000"/>
              </a:lnSpc>
              <a:buFont typeface="Wingdings" pitchFamily="2" charset="2"/>
              <a:buChar char="§"/>
              <a:defRPr/>
            </a:pPr>
            <a:r>
              <a:rPr lang="fr-FR" i="0" dirty="0">
                <a:latin typeface="Dagny OT" panose="020B0504020201020104" pitchFamily="34" charset="77"/>
              </a:rPr>
              <a:t>corrélation et causalité (nous y reviendrons plus tard)</a:t>
            </a:r>
          </a:p>
          <a:p>
            <a:pPr lvl="1" indent="-384048" eaLnBrk="1" fontAlgn="auto" hangingPunct="1">
              <a:lnSpc>
                <a:spcPct val="100000"/>
              </a:lnSpc>
              <a:buFont typeface="Wingdings" pitchFamily="2" charset="2"/>
              <a:buChar char="§"/>
              <a:defRPr/>
            </a:pPr>
            <a:r>
              <a:rPr lang="fr-FR" i="0" dirty="0">
                <a:latin typeface="Dagny OT" panose="020B0504020201020104" pitchFamily="34" charset="77"/>
              </a:rPr>
              <a:t>répétabilité</a:t>
            </a:r>
            <a:endParaRPr lang="en-US" i="0" dirty="0">
              <a:latin typeface="Dagny OT" panose="020B0504020201020104" pitchFamily="34" charset="77"/>
            </a:endParaRP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Box 2">
            <a:extLst>
              <a:ext uri="{FF2B5EF4-FFF2-40B4-BE49-F238E27FC236}">
                <a16:creationId xmlns:a16="http://schemas.microsoft.com/office/drawing/2014/main" id="{250EA569-6B20-D74A-BE90-BFE0B24817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912" y="2212975"/>
            <a:ext cx="11437088" cy="227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/>
            <a:r>
              <a:rPr lang="fr-CA" altLang="en-US" sz="2200" dirty="0">
                <a:solidFill>
                  <a:schemeClr val="tx2"/>
                </a:solidFill>
                <a:latin typeface="Dagny OT" panose="020B0504020201020104" pitchFamily="34" charset="77"/>
                <a:ea typeface="DejaVu Sans ExtraLight" panose="020B0203030804020204" pitchFamily="34" charset="0"/>
                <a:cs typeface="Calibri Light" panose="020F0302020204030204" pitchFamily="34" charset="0"/>
              </a:rPr>
              <a:t>« Les rapports qui disent que quelque chose ne s’est pas passé sont toujours intéressants pour moi, parce que, comme nous le savons, il y a des </a:t>
            </a:r>
            <a:r>
              <a:rPr lang="fr-CA" altLang="en-US" sz="2200" b="1" dirty="0">
                <a:solidFill>
                  <a:schemeClr val="tx2"/>
                </a:solidFill>
                <a:latin typeface="Dagny OT" panose="020B0504020201020104" pitchFamily="34" charset="77"/>
                <a:ea typeface="DejaVu Sans ExtraLight" panose="020B0203030804020204" pitchFamily="34" charset="0"/>
                <a:cs typeface="Calibri Light" panose="020F0302020204030204" pitchFamily="34" charset="0"/>
              </a:rPr>
              <a:t>connus connus</a:t>
            </a:r>
            <a:r>
              <a:rPr lang="fr-CA" altLang="en-US" sz="2200" dirty="0">
                <a:solidFill>
                  <a:schemeClr val="tx2"/>
                </a:solidFill>
                <a:latin typeface="Dagny OT" panose="020B0504020201020104" pitchFamily="34" charset="77"/>
                <a:ea typeface="DejaVu Sans ExtraLight" panose="020B0203030804020204" pitchFamily="34" charset="0"/>
                <a:cs typeface="Calibri Light" panose="020F0302020204030204" pitchFamily="34" charset="0"/>
              </a:rPr>
              <a:t>; des choses connues comme étant connues. Nous savons aussi qu’il y a des </a:t>
            </a:r>
            <a:r>
              <a:rPr lang="fr-CA" altLang="en-US" sz="2200" b="1" dirty="0">
                <a:solidFill>
                  <a:schemeClr val="tx2"/>
                </a:solidFill>
                <a:latin typeface="Dagny OT" panose="020B0504020201020104" pitchFamily="34" charset="77"/>
                <a:ea typeface="DejaVu Sans ExtraLight" panose="020B0203030804020204" pitchFamily="34" charset="0"/>
                <a:cs typeface="Calibri Light" panose="020F0302020204030204" pitchFamily="34" charset="0"/>
              </a:rPr>
              <a:t>connus inconnus</a:t>
            </a:r>
            <a:r>
              <a:rPr lang="fr-CA" altLang="en-US" sz="2200" dirty="0">
                <a:solidFill>
                  <a:schemeClr val="tx2"/>
                </a:solidFill>
                <a:latin typeface="Dagny OT" panose="020B0504020201020104" pitchFamily="34" charset="77"/>
                <a:ea typeface="DejaVu Sans ExtraLight" panose="020B0203030804020204" pitchFamily="34" charset="0"/>
                <a:cs typeface="Calibri Light" panose="020F0302020204030204" pitchFamily="34" charset="0"/>
              </a:rPr>
              <a:t>, c’est-à-dire, qu’il y a des choses que nous savons que nous ne savons pas. Mais il y a aussi des </a:t>
            </a:r>
            <a:r>
              <a:rPr lang="fr-CA" altLang="en-US" sz="2200" b="1" dirty="0">
                <a:solidFill>
                  <a:schemeClr val="tx2"/>
                </a:solidFill>
                <a:latin typeface="Dagny OT" panose="020B0504020201020104" pitchFamily="34" charset="77"/>
                <a:ea typeface="DejaVu Sans ExtraLight" panose="020B0203030804020204" pitchFamily="34" charset="0"/>
                <a:cs typeface="Calibri Light" panose="020F0302020204030204" pitchFamily="34" charset="0"/>
              </a:rPr>
              <a:t>inconnus inconnus</a:t>
            </a:r>
            <a:r>
              <a:rPr lang="fr-CA" altLang="en-US" sz="2200" dirty="0">
                <a:solidFill>
                  <a:schemeClr val="tx2"/>
                </a:solidFill>
                <a:latin typeface="Dagny OT" panose="020B0504020201020104" pitchFamily="34" charset="77"/>
                <a:ea typeface="DejaVu Sans ExtraLight" panose="020B0203030804020204" pitchFamily="34" charset="0"/>
                <a:cs typeface="Calibri Light" panose="020F0302020204030204" pitchFamily="34" charset="0"/>
              </a:rPr>
              <a:t>, des choses que nous ne savons pas que nous ne savons pas.» [Traduction]</a:t>
            </a:r>
          </a:p>
          <a:p>
            <a:pPr algn="r"/>
            <a:endParaRPr lang="en-US" altLang="en-US" sz="1400" dirty="0">
              <a:solidFill>
                <a:schemeClr val="tx2"/>
              </a:solidFill>
              <a:latin typeface="Dagny OT" panose="020B0504020201020104" pitchFamily="34" charset="77"/>
              <a:ea typeface="DejaVu Sans ExtraLight" panose="020B0203030804020204" pitchFamily="34" charset="0"/>
              <a:cs typeface="Calibri Light" panose="020F0302020204030204" pitchFamily="34" charset="0"/>
            </a:endParaRPr>
          </a:p>
          <a:p>
            <a:pPr algn="r"/>
            <a:r>
              <a:rPr lang="fr-CA" altLang="en-US" dirty="0">
                <a:solidFill>
                  <a:schemeClr val="tx2"/>
                </a:solidFill>
                <a:latin typeface="Dagny OT" panose="020B0504020201020104" pitchFamily="34" charset="77"/>
                <a:ea typeface="DejaVu Sans ExtraLight" panose="020B0203030804020204" pitchFamily="34" charset="0"/>
                <a:cs typeface="Calibri Light" panose="020F0302020204030204" pitchFamily="34" charset="0"/>
              </a:rPr>
              <a:t>Donald </a:t>
            </a:r>
            <a:r>
              <a:rPr lang="fr-CA" altLang="en-US" dirty="0" err="1">
                <a:solidFill>
                  <a:schemeClr val="tx2"/>
                </a:solidFill>
                <a:latin typeface="Dagny OT" panose="020B0504020201020104" pitchFamily="34" charset="77"/>
                <a:ea typeface="DejaVu Sans ExtraLight" panose="020B0203030804020204" pitchFamily="34" charset="0"/>
                <a:cs typeface="Calibri Light" panose="020F0302020204030204" pitchFamily="34" charset="0"/>
              </a:rPr>
              <a:t>Rumsfeld</a:t>
            </a:r>
            <a:r>
              <a:rPr lang="fr-CA" altLang="en-US" dirty="0">
                <a:solidFill>
                  <a:schemeClr val="tx2"/>
                </a:solidFill>
                <a:latin typeface="Dagny OT" panose="020B0504020201020104" pitchFamily="34" charset="77"/>
                <a:ea typeface="DejaVu Sans ExtraLight" panose="020B0203030804020204" pitchFamily="34" charset="0"/>
                <a:cs typeface="Calibri Light" panose="020F0302020204030204" pitchFamily="34" charset="0"/>
              </a:rPr>
              <a:t>, point de presse du Département de la défense des États-Unis, 2002 </a:t>
            </a:r>
            <a:endParaRPr lang="en-US" altLang="en-US" dirty="0">
              <a:solidFill>
                <a:schemeClr val="tx2"/>
              </a:solidFill>
              <a:latin typeface="Dagny OT" panose="020B0504020201020104" pitchFamily="34" charset="77"/>
              <a:ea typeface="DejaVu Sans ExtraLight" panose="020B020303080402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9116A4-F98B-4B4E-9DEE-5437E8570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483" y="72247"/>
            <a:ext cx="995782" cy="79994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5">
            <a:extLst>
              <a:ext uri="{FF2B5EF4-FFF2-40B4-BE49-F238E27FC236}">
                <a16:creationId xmlns:a16="http://schemas.microsoft.com/office/drawing/2014/main" id="{A541F677-B654-BE47-BAF4-F2F633C44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APERÇU DU PLAN D'ANALYSE</a:t>
            </a:r>
            <a:endParaRPr lang="en-US" altLang="en-US" sz="2400" b="1"/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6DCF44CA-2683-DF4F-ACA6-B8A6CE4C2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>
                <a:latin typeface="Dagny OT" panose="020B0504020201020104" pitchFamily="34" charset="77"/>
              </a:rPr>
              <a:t>Formuler des questions/hypothèses de recherche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500">
                <a:latin typeface="Dagny OT" panose="020B0504020201020104" pitchFamily="34" charset="77"/>
              </a:rPr>
              <a:t> 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>
                <a:latin typeface="Dagny OT" panose="020B0504020201020104" pitchFamily="34" charset="77"/>
              </a:rPr>
              <a:t>Identifier les ensembles de données nécessaires (et disponibles)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endParaRPr lang="fr-FR" altLang="en-US" sz="500">
              <a:latin typeface="Dagny OT" panose="020B0504020201020104" pitchFamily="34" charset="77"/>
            </a:endParaRP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>
                <a:latin typeface="Dagny OT" panose="020B0504020201020104" pitchFamily="34" charset="77"/>
              </a:rPr>
              <a:t>Établir des critères d'inclusion/exclusion pour les données/observations.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endParaRPr lang="fr-FR" altLang="en-US" sz="500">
              <a:latin typeface="Dagny OT" panose="020B0504020201020104" pitchFamily="34" charset="77"/>
            </a:endParaRP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>
                <a:latin typeface="Dagny OT" panose="020B0504020201020104" pitchFamily="34" charset="77"/>
              </a:rPr>
              <a:t>Sélectionner les variables à utiliser dans les analyses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endParaRPr lang="fr-FR" altLang="en-US" sz="500">
              <a:latin typeface="Dagny OT" panose="020B0504020201020104" pitchFamily="34" charset="77"/>
            </a:endParaRP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>
                <a:latin typeface="Dagny OT" panose="020B0504020201020104" pitchFamily="34" charset="77"/>
              </a:rPr>
              <a:t>Choisir les méthodes et logiciels statistiques</a:t>
            </a:r>
            <a:endParaRPr lang="en-CA" altLang="en-US" sz="2400">
              <a:latin typeface="Dagny OT" panose="020B0504020201020104" pitchFamily="34" charset="77"/>
            </a:endParaRPr>
          </a:p>
        </p:txBody>
      </p:sp>
      <p:sp>
        <p:nvSpPr>
          <p:cNvPr id="12292" name="Rectangle 4">
            <a:extLst>
              <a:ext uri="{FF2B5EF4-FFF2-40B4-BE49-F238E27FC236}">
                <a16:creationId xmlns:a16="http://schemas.microsoft.com/office/drawing/2014/main" id="{70F58B20-C351-AE41-8E0E-E17DC91EFD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0"/>
            <a:ext cx="7467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r" eaLnBrk="1" hangingPunct="1"/>
            <a:r>
              <a:rPr lang="en-US" altLang="en-US" sz="1400">
                <a:solidFill>
                  <a:srgbClr val="232323"/>
                </a:solidFill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[CDC, Creating an Analysis Plan]</a:t>
            </a:r>
            <a:endParaRPr lang="en-US" altLang="en-US" sz="1400">
              <a:latin typeface="Dagny OT" panose="020B0504020201020104" pitchFamily="34" charset="77"/>
              <a:ea typeface="Helvetica Light" panose="020B0403020202020204" pitchFamily="34" charset="0"/>
              <a:cs typeface="Helvetica Light" panose="020B0403020202020204" pitchFamily="34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Content Placeholder 7">
            <a:extLst>
              <a:ext uri="{FF2B5EF4-FFF2-40B4-BE49-F238E27FC236}">
                <a16:creationId xmlns:a16="http://schemas.microsoft.com/office/drawing/2014/main" id="{3CD6EE26-ED95-3D4C-BAEA-08F62141CF6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95425" y="1985963"/>
            <a:ext cx="3313113" cy="3313112"/>
          </a:xfrm>
        </p:spPr>
      </p:pic>
      <p:sp>
        <p:nvSpPr>
          <p:cNvPr id="15363" name="Title 5">
            <a:extLst>
              <a:ext uri="{FF2B5EF4-FFF2-40B4-BE49-F238E27FC236}">
                <a16:creationId xmlns:a16="http://schemas.microsoft.com/office/drawing/2014/main" id="{AACCDB27-4D1C-2D46-94BC-9B517F686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OBJETS ET ATTRIBUTS</a:t>
            </a:r>
            <a:endParaRPr lang="en-US" altLang="en-US" sz="2400" b="1"/>
          </a:p>
        </p:txBody>
      </p:sp>
      <p:sp>
        <p:nvSpPr>
          <p:cNvPr id="15364" name="Content Placeholder 6">
            <a:extLst>
              <a:ext uri="{FF2B5EF4-FFF2-40B4-BE49-F238E27FC236}">
                <a16:creationId xmlns:a16="http://schemas.microsoft.com/office/drawing/2014/main" id="{43E39107-E75F-0D42-82EB-0BADE03E23A3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5233988" y="2330450"/>
            <a:ext cx="5622925" cy="2968625"/>
          </a:xfrm>
        </p:spPr>
        <p:txBody>
          <a:bodyPr/>
          <a:lstStyle/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en-US" altLang="en-US" sz="2400" b="1" dirty="0">
                <a:latin typeface="Dagny OT" panose="020B0504020201020104" pitchFamily="34" charset="77"/>
              </a:rPr>
              <a:t>Object : </a:t>
            </a:r>
            <a:r>
              <a:rPr lang="en-US" altLang="en-US" sz="2400" dirty="0" err="1">
                <a:latin typeface="Dagny OT" panose="020B0504020201020104" pitchFamily="34" charset="77"/>
              </a:rPr>
              <a:t>pomme</a:t>
            </a:r>
            <a:endParaRPr lang="en-US" altLang="en-US" sz="2400" b="1" dirty="0">
              <a:latin typeface="Dagny OT" panose="020B0504020201020104" pitchFamily="34" charset="77"/>
            </a:endParaRP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en-US" altLang="en-US" sz="2400" b="1" dirty="0" err="1">
                <a:latin typeface="Dagny OT" panose="020B0504020201020104" pitchFamily="34" charset="77"/>
              </a:rPr>
              <a:t>Forme</a:t>
            </a:r>
            <a:r>
              <a:rPr lang="en-US" altLang="en-US" sz="2400" b="1" dirty="0">
                <a:latin typeface="Dagny OT" panose="020B0504020201020104" pitchFamily="34" charset="77"/>
              </a:rPr>
              <a:t> : </a:t>
            </a:r>
            <a:r>
              <a:rPr lang="en-US" altLang="en-US" sz="2400" dirty="0" err="1">
                <a:latin typeface="Dagny OT" panose="020B0504020201020104" pitchFamily="34" charset="77"/>
              </a:rPr>
              <a:t>sphérique</a:t>
            </a:r>
            <a:endParaRPr lang="en-US" altLang="en-US" sz="2400" b="1" dirty="0">
              <a:latin typeface="Dagny OT" panose="020B0504020201020104" pitchFamily="34" charset="77"/>
            </a:endParaRP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en-US" altLang="en-US" sz="2400" b="1" dirty="0">
                <a:latin typeface="Dagny OT" panose="020B0504020201020104" pitchFamily="34" charset="77"/>
              </a:rPr>
              <a:t>Couleur : </a:t>
            </a:r>
            <a:r>
              <a:rPr lang="en-US" altLang="en-US" sz="2400" dirty="0">
                <a:latin typeface="Dagny OT" panose="020B0504020201020104" pitchFamily="34" charset="77"/>
              </a:rPr>
              <a:t>rouge</a:t>
            </a:r>
            <a:endParaRPr lang="en-US" altLang="en-US" sz="2400" b="1" dirty="0">
              <a:latin typeface="Dagny OT" panose="020B0504020201020104" pitchFamily="34" charset="77"/>
            </a:endParaRP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en-US" altLang="en-US" sz="2400" b="1" dirty="0" err="1">
                <a:latin typeface="Dagny OT" panose="020B0504020201020104" pitchFamily="34" charset="77"/>
              </a:rPr>
              <a:t>Fonction</a:t>
            </a:r>
            <a:r>
              <a:rPr lang="en-US" altLang="en-US" sz="2400" b="1" dirty="0">
                <a:latin typeface="Dagny OT" panose="020B0504020201020104" pitchFamily="34" charset="77"/>
              </a:rPr>
              <a:t> : </a:t>
            </a:r>
            <a:r>
              <a:rPr lang="en-US" altLang="en-US" sz="2400" dirty="0" err="1">
                <a:latin typeface="Dagny OT" panose="020B0504020201020104" pitchFamily="34" charset="77"/>
              </a:rPr>
              <a:t>alimentaire</a:t>
            </a:r>
            <a:endParaRPr lang="en-US" altLang="en-US" sz="2400" b="1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buFont typeface="Franklin Gothic Book" panose="020B0503020102020204" pitchFamily="34" charset="0"/>
              <a:buNone/>
            </a:pPr>
            <a:r>
              <a:rPr lang="fr-CA" altLang="en-US" sz="2400" b="1" dirty="0">
                <a:solidFill>
                  <a:srgbClr val="3D3D3D"/>
                </a:solidFill>
                <a:latin typeface="Dagny OT" panose="020B0504020201020104" pitchFamily="34" charset="77"/>
              </a:rPr>
              <a:t>Emplacement : </a:t>
            </a:r>
            <a:r>
              <a:rPr lang="fr-CA" altLang="en-US" sz="2400" dirty="0">
                <a:solidFill>
                  <a:srgbClr val="3D3D3D"/>
                </a:solidFill>
                <a:latin typeface="Dagny OT" panose="020B0504020201020104" pitchFamily="34" charset="77"/>
              </a:rPr>
              <a:t>réfrigérateur</a:t>
            </a:r>
          </a:p>
          <a:p>
            <a:pPr marL="0" indent="0" algn="just" eaLnBrk="1" hangingPunct="1">
              <a:buFont typeface="Franklin Gothic Book" panose="020B0503020102020204" pitchFamily="34" charset="0"/>
              <a:buNone/>
            </a:pPr>
            <a:r>
              <a:rPr lang="fr-CA" altLang="en-US" sz="2400" b="1" dirty="0">
                <a:solidFill>
                  <a:srgbClr val="3D3D3D"/>
                </a:solidFill>
                <a:latin typeface="Dagny OT" panose="020B0504020201020104" pitchFamily="34" charset="77"/>
              </a:rPr>
              <a:t>Propriétaire </a:t>
            </a:r>
            <a:r>
              <a:rPr lang="en-US" altLang="en-US" sz="2400" b="1" dirty="0">
                <a:latin typeface="Dagny OT" panose="020B0504020201020104" pitchFamily="34" charset="77"/>
              </a:rPr>
              <a:t>: </a:t>
            </a:r>
            <a:r>
              <a:rPr lang="en-US" altLang="en-US" sz="2400" dirty="0">
                <a:latin typeface="Dagny OT" panose="020B0504020201020104" pitchFamily="34" charset="77"/>
              </a:rPr>
              <a:t>Jen</a:t>
            </a:r>
          </a:p>
        </p:txBody>
      </p:sp>
      <p:sp>
        <p:nvSpPr>
          <p:cNvPr id="15365" name="Rectangle 1">
            <a:extLst>
              <a:ext uri="{FF2B5EF4-FFF2-40B4-BE49-F238E27FC236}">
                <a16:creationId xmlns:a16="http://schemas.microsoft.com/office/drawing/2014/main" id="{96F4B332-881C-E242-9564-0F38329B1A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1475" y="5651500"/>
            <a:ext cx="1219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/>
            <a:r>
              <a:rPr lang="fr-CA" altLang="en-US" sz="2400" b="1" dirty="0">
                <a:solidFill>
                  <a:schemeClr val="tx2"/>
                </a:solidFill>
                <a:latin typeface="Dagny OT" panose="020B0504020201020104" pitchFamily="34" charset="77"/>
              </a:rPr>
              <a:t>Rappel :</a:t>
            </a:r>
            <a:r>
              <a:rPr lang="fr-CA" altLang="en-US" sz="2400" dirty="0">
                <a:solidFill>
                  <a:schemeClr val="tx2"/>
                </a:solidFill>
                <a:latin typeface="Dagny OT" panose="020B0504020201020104" pitchFamily="34" charset="77"/>
              </a:rPr>
              <a:t> une personne ou un objet n’est pas simplement la somme de ses attributs!</a:t>
            </a:r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F7B81D7E-5A72-9546-ADEA-812C13ADC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FR" altLang="en-US" b="1" dirty="0"/>
              <a:t>DES VARIABLES AUX DONNÉES</a:t>
            </a:r>
            <a:endParaRPr lang="en-US" altLang="en-US" b="1" dirty="0"/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A4BC7B70-A6B8-034D-946A-F5DD1C142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771063" cy="3581400"/>
          </a:xfrm>
        </p:spPr>
        <p:txBody>
          <a:bodyPr/>
          <a:lstStyle/>
          <a:p>
            <a:pPr marL="0" indent="0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Les attributs sont les </a:t>
            </a:r>
            <a:r>
              <a:rPr lang="fr-FR" altLang="en-US" sz="2400" b="1" dirty="0">
                <a:latin typeface="Dagny OT" panose="020B0504020201020104" pitchFamily="34" charset="77"/>
              </a:rPr>
              <a:t>champs</a:t>
            </a:r>
            <a:r>
              <a:rPr lang="fr-FR" altLang="en-US" sz="2400" dirty="0">
                <a:latin typeface="Dagny OT" panose="020B0504020201020104" pitchFamily="34" charset="77"/>
              </a:rPr>
              <a:t> (ou les colonnes) d’une banque de données; les objets en sont les </a:t>
            </a:r>
            <a:r>
              <a:rPr lang="fr-FR" altLang="en-US" sz="2400" b="1" dirty="0">
                <a:latin typeface="Dagny OT" panose="020B0504020201020104" pitchFamily="34" charset="77"/>
              </a:rPr>
              <a:t>instances</a:t>
            </a:r>
            <a:r>
              <a:rPr lang="fr-FR" altLang="en-US" sz="2400" dirty="0">
                <a:latin typeface="Dagny OT" panose="020B0504020201020104" pitchFamily="34" charset="77"/>
              </a:rPr>
              <a:t> (ou les rangées).</a:t>
            </a:r>
          </a:p>
          <a:p>
            <a:pPr marL="0" indent="0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en-US" altLang="en-US" sz="5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On décrit un objet à l’aide de son </a:t>
            </a:r>
            <a:r>
              <a:rPr lang="fr-FR" altLang="en-US" sz="2400" b="1" dirty="0">
                <a:latin typeface="Dagny OT" panose="020B0504020201020104" pitchFamily="34" charset="77"/>
              </a:rPr>
              <a:t>vecteur-signature</a:t>
            </a:r>
            <a:r>
              <a:rPr lang="fr-FR" altLang="en-US" sz="2400" dirty="0">
                <a:latin typeface="Dagny OT" panose="020B0504020201020104" pitchFamily="34" charset="77"/>
              </a:rPr>
              <a:t>, l’ensemble des valeurs associées à ses attributs.</a:t>
            </a:r>
          </a:p>
          <a:p>
            <a:pPr marL="0" indent="0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en-US" altLang="en-US" dirty="0">
              <a:latin typeface="Dagny OT" panose="020B0504020201020104" pitchFamily="34" charset="77"/>
            </a:endParaRPr>
          </a:p>
          <a:p>
            <a:pPr marL="0" indent="0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en-US" altLang="en-US" dirty="0">
              <a:latin typeface="Dagny OT" panose="020B0504020201020104" pitchFamily="34" charset="77"/>
            </a:endParaRPr>
          </a:p>
          <a:p>
            <a:pPr marL="0" indent="0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en-US" altLang="en-US" dirty="0">
              <a:latin typeface="Dagny OT" panose="020B0504020201020104" pitchFamily="34" charset="77"/>
            </a:endParaRPr>
          </a:p>
          <a:p>
            <a:pPr marL="0" indent="0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en-US" altLang="en-US" dirty="0">
              <a:latin typeface="Dagny OT" panose="020B0504020201020104" pitchFamily="34" charset="77"/>
            </a:endParaRPr>
          </a:p>
        </p:txBody>
      </p:sp>
      <p:pic>
        <p:nvPicPr>
          <p:cNvPr id="17412" name="Picture 6">
            <a:extLst>
              <a:ext uri="{FF2B5EF4-FFF2-40B4-BE49-F238E27FC236}">
                <a16:creationId xmlns:a16="http://schemas.microsoft.com/office/drawing/2014/main" id="{8564E888-6935-4F45-A39A-321FC7444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4963" y="4343400"/>
            <a:ext cx="6594475" cy="195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5">
            <a:extLst>
              <a:ext uri="{FF2B5EF4-FFF2-40B4-BE49-F238E27FC236}">
                <a16:creationId xmlns:a16="http://schemas.microsoft.com/office/drawing/2014/main" id="{E9B55A86-25E2-4941-8812-8C2F3D578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954426" cy="2157413"/>
          </a:xfrm>
        </p:spPr>
        <p:txBody>
          <a:bodyPr/>
          <a:lstStyle/>
          <a:p>
            <a:pPr eaLnBrk="1" hangingPunct="1">
              <a:defRPr/>
            </a:pPr>
            <a:r>
              <a:rPr lang="fr-CA" sz="3600" b="1" dirty="0"/>
              <a:t>ENSEMBLE DE DONNÉES SUR LES CHAMPIGNONS VÉNÉNEUX</a:t>
            </a:r>
            <a:endParaRPr lang="en-US" altLang="en-US" sz="3600" b="1" dirty="0"/>
          </a:p>
        </p:txBody>
      </p:sp>
      <p:pic>
        <p:nvPicPr>
          <p:cNvPr id="18435" name="Content Placeholder 7">
            <a:extLst>
              <a:ext uri="{FF2B5EF4-FFF2-40B4-BE49-F238E27FC236}">
                <a16:creationId xmlns:a16="http://schemas.microsoft.com/office/drawing/2014/main" id="{0BA539CB-0456-7F49-B583-D6CA81203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56463" y="892175"/>
            <a:ext cx="3213100" cy="4762500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5BD2CB7-793E-9A40-BBF6-5D70DA57C9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5913"/>
            <a:ext cx="3856038" cy="3011487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lnSpc>
                <a:spcPct val="120000"/>
              </a:lnSpc>
              <a:spcBef>
                <a:spcPct val="0"/>
              </a:spcBef>
              <a:defRPr/>
            </a:pPr>
            <a:r>
              <a:rPr lang="en-US" altLang="en-US" sz="2400" i="1" dirty="0">
                <a:latin typeface="Dagny OT" panose="020B0504020201020104"/>
              </a:rPr>
              <a:t>Amanita muscaria</a:t>
            </a: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defRPr/>
            </a:pPr>
            <a:r>
              <a:rPr lang="fr-CA" altLang="en-US" sz="2400" b="1" dirty="0">
                <a:solidFill>
                  <a:srgbClr val="3D3D3D"/>
                </a:solidFill>
                <a:latin typeface="Dagny OT" panose="020B0504020201020104"/>
              </a:rPr>
              <a:t>Habitat :</a:t>
            </a:r>
            <a:r>
              <a:rPr lang="fr-CA" altLang="en-US" sz="2400" dirty="0">
                <a:solidFill>
                  <a:srgbClr val="3D3D3D"/>
                </a:solidFill>
                <a:latin typeface="Dagny OT" panose="020B0504020201020104"/>
              </a:rPr>
              <a:t> bois</a:t>
            </a:r>
            <a:br>
              <a:rPr lang="fr-CA" altLang="en-US" sz="2400" dirty="0">
                <a:solidFill>
                  <a:srgbClr val="3D3D3D"/>
                </a:solidFill>
                <a:latin typeface="Dagny OT" panose="020B0504020201020104"/>
              </a:rPr>
            </a:br>
            <a:r>
              <a:rPr lang="fr-CA" altLang="en-US" sz="2400" b="1" dirty="0">
                <a:solidFill>
                  <a:srgbClr val="3D3D3D"/>
                </a:solidFill>
                <a:latin typeface="Dagny OT" panose="020B0504020201020104"/>
              </a:rPr>
              <a:t>Taille du feuillet : </a:t>
            </a:r>
            <a:r>
              <a:rPr lang="fr-CA" altLang="en-US" sz="2400" dirty="0">
                <a:solidFill>
                  <a:srgbClr val="3D3D3D"/>
                </a:solidFill>
                <a:latin typeface="Dagny OT" panose="020B0504020201020104"/>
              </a:rPr>
              <a:t>étroit</a:t>
            </a:r>
            <a:br>
              <a:rPr lang="fr-CA" altLang="en-US" sz="2400" dirty="0">
                <a:solidFill>
                  <a:srgbClr val="3D3D3D"/>
                </a:solidFill>
                <a:latin typeface="Dagny OT" panose="020B0504020201020104"/>
              </a:rPr>
            </a:br>
            <a:r>
              <a:rPr lang="fr-CA" altLang="en-US" sz="2400" b="1" dirty="0">
                <a:solidFill>
                  <a:srgbClr val="3D3D3D"/>
                </a:solidFill>
                <a:latin typeface="Dagny OT" panose="020B0504020201020104"/>
              </a:rPr>
              <a:t>Odeur :</a:t>
            </a:r>
            <a:r>
              <a:rPr lang="fr-CA" altLang="en-US" sz="2400" dirty="0">
                <a:solidFill>
                  <a:srgbClr val="3D3D3D"/>
                </a:solidFill>
                <a:latin typeface="Dagny OT" panose="020B0504020201020104"/>
              </a:rPr>
              <a:t> aucune</a:t>
            </a:r>
            <a:br>
              <a:rPr lang="fr-CA" altLang="en-US" sz="2400" dirty="0">
                <a:solidFill>
                  <a:srgbClr val="3D3D3D"/>
                </a:solidFill>
                <a:latin typeface="Dagny OT" panose="020B0504020201020104"/>
              </a:rPr>
            </a:br>
            <a:r>
              <a:rPr lang="fr-CA" altLang="en-US" sz="2400" b="1" dirty="0">
                <a:solidFill>
                  <a:srgbClr val="3D3D3D"/>
                </a:solidFill>
                <a:latin typeface="Dagny OT" panose="020B0504020201020104"/>
              </a:rPr>
              <a:t>Spores :</a:t>
            </a:r>
            <a:r>
              <a:rPr lang="fr-CA" altLang="en-US" sz="2400" dirty="0">
                <a:solidFill>
                  <a:srgbClr val="3D3D3D"/>
                </a:solidFill>
                <a:latin typeface="Dagny OT" panose="020B0504020201020104"/>
              </a:rPr>
              <a:t> blancs</a:t>
            </a:r>
            <a:br>
              <a:rPr lang="fr-CA" altLang="en-US" sz="2400" dirty="0">
                <a:solidFill>
                  <a:srgbClr val="3D3D3D"/>
                </a:solidFill>
                <a:latin typeface="Dagny OT" panose="020B0504020201020104"/>
              </a:rPr>
            </a:br>
            <a:r>
              <a:rPr lang="fr-CA" altLang="en-US" sz="2400" b="1" dirty="0">
                <a:solidFill>
                  <a:srgbClr val="3D3D3D"/>
                </a:solidFill>
                <a:latin typeface="Dagny OT" panose="020B0504020201020104"/>
              </a:rPr>
              <a:t>Couleur :</a:t>
            </a:r>
            <a:r>
              <a:rPr lang="fr-CA" altLang="en-US" sz="2400" dirty="0">
                <a:solidFill>
                  <a:srgbClr val="3D3D3D"/>
                </a:solidFill>
                <a:latin typeface="Dagny OT" panose="020B0504020201020104"/>
              </a:rPr>
              <a:t> rouge</a:t>
            </a:r>
          </a:p>
          <a:p>
            <a:pPr eaLnBrk="1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rgbClr val="4590B8"/>
              </a:buClr>
              <a:buSzPct val="92000"/>
              <a:defRPr/>
            </a:pPr>
            <a:r>
              <a:rPr lang="fr-CA" altLang="en-US" sz="2400" b="1" dirty="0">
                <a:solidFill>
                  <a:srgbClr val="3D3D3D"/>
                </a:solidFill>
                <a:latin typeface="Dagny OT" panose="020B0504020201020104"/>
                <a:ea typeface="Helvetica Light"/>
                <a:cs typeface="Helvetica Light"/>
              </a:rPr>
              <a:t>Problème de classification : </a:t>
            </a:r>
            <a:r>
              <a:rPr lang="fr-CA" altLang="en-US" sz="2400" dirty="0">
                <a:solidFill>
                  <a:srgbClr val="3D3D3D"/>
                </a:solidFill>
                <a:latin typeface="Dagny OT" panose="020B0504020201020104"/>
                <a:ea typeface="Helvetica Light"/>
                <a:cs typeface="Helvetica Light"/>
              </a:rPr>
              <a:t>L’</a:t>
            </a:r>
            <a:r>
              <a:rPr lang="fr-CA" altLang="en-US" sz="2400" i="1" dirty="0">
                <a:solidFill>
                  <a:srgbClr val="3D3D3D"/>
                </a:solidFill>
                <a:latin typeface="Dagny OT" panose="020B0504020201020104"/>
                <a:ea typeface="Helvetica Light"/>
                <a:cs typeface="Helvetica Light"/>
              </a:rPr>
              <a:t>Amanita </a:t>
            </a:r>
            <a:r>
              <a:rPr lang="fr-CA" altLang="en-US" sz="2400" i="1" dirty="0" err="1">
                <a:solidFill>
                  <a:srgbClr val="3D3D3D"/>
                </a:solidFill>
                <a:latin typeface="Dagny OT" panose="020B0504020201020104"/>
                <a:ea typeface="Helvetica Light"/>
                <a:cs typeface="Helvetica Light"/>
              </a:rPr>
              <a:t>muscaria</a:t>
            </a:r>
            <a:r>
              <a:rPr lang="fr-CA" altLang="en-US" sz="2400" dirty="0">
                <a:solidFill>
                  <a:srgbClr val="3D3D3D"/>
                </a:solidFill>
                <a:latin typeface="Dagny OT" panose="020B0504020201020104"/>
                <a:ea typeface="Helvetica Light"/>
                <a:cs typeface="Helvetica Light"/>
              </a:rPr>
              <a:t> est-il comestible ou vénéneux?</a:t>
            </a:r>
          </a:p>
        </p:txBody>
      </p:sp>
      <p:sp>
        <p:nvSpPr>
          <p:cNvPr id="18437" name="Rectangle 8">
            <a:extLst>
              <a:ext uri="{FF2B5EF4-FFF2-40B4-BE49-F238E27FC236}">
                <a16:creationId xmlns:a16="http://schemas.microsoft.com/office/drawing/2014/main" id="{48EAC58F-7432-354F-AA9F-257363A9AA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8925" y="0"/>
            <a:ext cx="301307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r" eaLnBrk="1" hangingPunct="1"/>
            <a:r>
              <a:rPr lang="en-US" altLang="en-US" sz="1000"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[</a:t>
            </a:r>
            <a:r>
              <a:rPr lang="en-US" altLang="en-US" sz="1000"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  <a:hlinkClick r:id="rId3"/>
              </a:rPr>
              <a:t>https://archive.ics.uci.edu/ml/datasets/Mushroom</a:t>
            </a:r>
            <a:r>
              <a:rPr lang="en-US" altLang="en-US" sz="1000">
                <a:latin typeface="Dagny OT" panose="020B0504020201020104" pitchFamily="34" charset="77"/>
                <a:ea typeface="Helvetica Light" panose="020B0403020202020204" pitchFamily="34" charset="0"/>
                <a:cs typeface="Helvetica Light" panose="020B0403020202020204" pitchFamily="34" charset="0"/>
              </a:rPr>
              <a:t>]</a:t>
            </a:r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9">
            <a:extLst>
              <a:ext uri="{FF2B5EF4-FFF2-40B4-BE49-F238E27FC236}">
                <a16:creationId xmlns:a16="http://schemas.microsoft.com/office/drawing/2014/main" id="{301DEFD3-EC94-8A49-AE85-078B66949E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50" y="3175"/>
            <a:ext cx="1102995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9E7B3083-7BE8-EE43-AE21-A8A903ADF13E}"/>
              </a:ext>
            </a:extLst>
          </p:cNvPr>
          <p:cNvSpPr txBox="1">
            <a:spLocks/>
          </p:cNvSpPr>
          <p:nvPr/>
        </p:nvSpPr>
        <p:spPr>
          <a:xfrm>
            <a:off x="1419226" y="3927475"/>
            <a:ext cx="3290998" cy="2928938"/>
          </a:xfrm>
          <a:prstGeom prst="rect">
            <a:avLst/>
          </a:prstGeom>
          <a:solidFill>
            <a:srgbClr val="D2DEEF">
              <a:alpha val="50196"/>
            </a:srgbClr>
          </a:solidFill>
          <a:ln>
            <a:solidFill>
              <a:schemeClr val="tx2"/>
            </a:solidFill>
          </a:ln>
        </p:spPr>
        <p:txBody>
          <a:bodyPr>
            <a:normAutofit fontScale="92500" lnSpcReduction="10000"/>
          </a:bodyPr>
          <a:lstStyle>
            <a:lvl1pPr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>
                <a:solidFill>
                  <a:schemeClr val="tx2"/>
                </a:solidFill>
                <a:latin typeface="Franklin Gothic Book" panose="020B0503020102020204" pitchFamily="34" charset="0"/>
              </a:defRPr>
            </a:lvl1pPr>
            <a:lvl2pPr marL="685800" indent="-22860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>
                <a:solidFill>
                  <a:schemeClr val="tx2"/>
                </a:solidFill>
                <a:latin typeface="Franklin Gothic Book" panose="020B0503020102020204" pitchFamily="34" charset="0"/>
              </a:defRPr>
            </a:lvl2pPr>
            <a:lvl3pPr marL="1143000" indent="-22860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>
                <a:solidFill>
                  <a:schemeClr val="tx2"/>
                </a:solidFill>
                <a:latin typeface="Franklin Gothic Book" panose="020B0503020102020204" pitchFamily="34" charset="0"/>
              </a:defRPr>
            </a:lvl3pPr>
            <a:lvl4pPr marL="1600200" indent="-22860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i="1">
                <a:solidFill>
                  <a:schemeClr val="tx2"/>
                </a:solidFill>
                <a:latin typeface="Franklin Gothic Book" panose="020B0503020102020204" pitchFamily="34" charset="0"/>
              </a:defRPr>
            </a:lvl4pPr>
            <a:lvl5pPr marL="2057400" indent="-22860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en-US" sz="300" b="1" dirty="0">
              <a:solidFill>
                <a:srgbClr val="000000"/>
              </a:solidFill>
              <a:latin typeface="Dagny OT" panose="020B0504020201020104"/>
            </a:endParaRP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</a:rPr>
              <a:t>Habitat :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</a:rPr>
              <a:t> bois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</a:rPr>
              <a:t>Taille du feuillet : 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</a:rPr>
              <a:t>étroit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</a:rPr>
              <a:t>Odeur :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</a:rPr>
              <a:t> aucune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</a:rPr>
              <a:t>Spores :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</a:rPr>
              <a:t> blancs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</a:rPr>
              <a:t>Couleur :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</a:rPr>
              <a:t> rouge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en-US" sz="1000" b="1" dirty="0">
              <a:solidFill>
                <a:srgbClr val="3D3D3D"/>
              </a:solidFill>
              <a:latin typeface="Dagny OT" panose="020B0504020201020104"/>
              <a:ea typeface="Helvetica Light"/>
              <a:cs typeface="Helvetica Light"/>
            </a:endParaRP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  <a:ea typeface="Helvetica Light"/>
                <a:cs typeface="Helvetica Light"/>
              </a:rPr>
              <a:t>Problème de classification : 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  <a:ea typeface="Helvetica Light"/>
                <a:cs typeface="Helvetica Light"/>
              </a:rPr>
              <a:t>l’</a:t>
            </a:r>
            <a:r>
              <a:rPr lang="fr-CA" altLang="en-US" sz="2200" i="1" dirty="0">
                <a:solidFill>
                  <a:srgbClr val="3D3D3D"/>
                </a:solidFill>
                <a:latin typeface="Dagny OT" panose="020B0504020201020104"/>
                <a:ea typeface="Helvetica Light"/>
                <a:cs typeface="Helvetica Light"/>
              </a:rPr>
              <a:t>Amanita </a:t>
            </a:r>
            <a:r>
              <a:rPr lang="fr-CA" altLang="en-US" sz="2200" i="1" dirty="0" err="1">
                <a:solidFill>
                  <a:srgbClr val="3D3D3D"/>
                </a:solidFill>
                <a:latin typeface="Dagny OT" panose="020B0504020201020104"/>
                <a:ea typeface="Helvetica Light"/>
                <a:cs typeface="Helvetica Light"/>
              </a:rPr>
              <a:t>muscaria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  <a:ea typeface="Helvetica Light"/>
                <a:cs typeface="Helvetica Light"/>
              </a:rPr>
              <a:t> est-il comestible ou vénéneux?</a:t>
            </a:r>
            <a:endParaRPr lang="en-US" altLang="en-US" sz="2600" dirty="0">
              <a:solidFill>
                <a:schemeClr val="tx1"/>
              </a:solidFill>
              <a:latin typeface="Helvetica Light"/>
            </a:endParaRP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9">
            <a:extLst>
              <a:ext uri="{FF2B5EF4-FFF2-40B4-BE49-F238E27FC236}">
                <a16:creationId xmlns:a16="http://schemas.microsoft.com/office/drawing/2014/main" id="{C939505A-A141-B348-BA64-907DC4D03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738" y="3175"/>
            <a:ext cx="11031537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5557B3-4C4A-E34B-AA3C-09FE28DA2222}"/>
              </a:ext>
            </a:extLst>
          </p:cNvPr>
          <p:cNvSpPr/>
          <p:nvPr/>
        </p:nvSpPr>
        <p:spPr>
          <a:xfrm>
            <a:off x="1276350" y="661988"/>
            <a:ext cx="4171950" cy="15494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D90824-9F45-D845-84EE-11254929BD1E}"/>
              </a:ext>
            </a:extLst>
          </p:cNvPr>
          <p:cNvSpPr/>
          <p:nvPr/>
        </p:nvSpPr>
        <p:spPr>
          <a:xfrm>
            <a:off x="6462713" y="649288"/>
            <a:ext cx="4262437" cy="15621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9F5678-D963-B949-8C19-EDB55DF78803}"/>
              </a:ext>
            </a:extLst>
          </p:cNvPr>
          <p:cNvSpPr/>
          <p:nvPr/>
        </p:nvSpPr>
        <p:spPr>
          <a:xfrm>
            <a:off x="2030413" y="661988"/>
            <a:ext cx="3870325" cy="88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7BE831-071C-324E-AC40-CCF32A0A6507}"/>
              </a:ext>
            </a:extLst>
          </p:cNvPr>
          <p:cNvSpPr/>
          <p:nvPr/>
        </p:nvSpPr>
        <p:spPr>
          <a:xfrm>
            <a:off x="5940425" y="658813"/>
            <a:ext cx="3870325" cy="88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E82424-0E0D-5549-B895-AA56929702A0}"/>
              </a:ext>
            </a:extLst>
          </p:cNvPr>
          <p:cNvSpPr/>
          <p:nvPr/>
        </p:nvSpPr>
        <p:spPr>
          <a:xfrm>
            <a:off x="5319713" y="0"/>
            <a:ext cx="1270000" cy="15494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D4F216-DBD4-A742-8FCD-C35FC5379E6A}"/>
              </a:ext>
            </a:extLst>
          </p:cNvPr>
          <p:cNvSpPr/>
          <p:nvPr/>
        </p:nvSpPr>
        <p:spPr>
          <a:xfrm>
            <a:off x="9075738" y="2209800"/>
            <a:ext cx="2755900" cy="15621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AAB703-4DE0-A84C-B189-E6679F3FBD14}"/>
              </a:ext>
            </a:extLst>
          </p:cNvPr>
          <p:cNvSpPr/>
          <p:nvPr/>
        </p:nvSpPr>
        <p:spPr>
          <a:xfrm>
            <a:off x="1527175" y="2282825"/>
            <a:ext cx="6497638" cy="148907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0F5F62-42DB-FB49-8E6A-65834E20047D}"/>
              </a:ext>
            </a:extLst>
          </p:cNvPr>
          <p:cNvSpPr/>
          <p:nvPr/>
        </p:nvSpPr>
        <p:spPr>
          <a:xfrm>
            <a:off x="2127250" y="2246313"/>
            <a:ext cx="3775075" cy="12065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444B9D-56B5-4342-BBC9-AABE2BC91C0D}"/>
              </a:ext>
            </a:extLst>
          </p:cNvPr>
          <p:cNvSpPr/>
          <p:nvPr/>
        </p:nvSpPr>
        <p:spPr>
          <a:xfrm>
            <a:off x="8501063" y="2187575"/>
            <a:ext cx="3443287" cy="12065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80B266-6945-204D-B236-B5C1388D5FF1}"/>
              </a:ext>
            </a:extLst>
          </p:cNvPr>
          <p:cNvSpPr/>
          <p:nvPr/>
        </p:nvSpPr>
        <p:spPr>
          <a:xfrm>
            <a:off x="5319713" y="1498600"/>
            <a:ext cx="3846512" cy="15621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B101A5-8112-304D-9786-03B38C2F8B17}"/>
              </a:ext>
            </a:extLst>
          </p:cNvPr>
          <p:cNvSpPr/>
          <p:nvPr/>
        </p:nvSpPr>
        <p:spPr>
          <a:xfrm>
            <a:off x="7121525" y="3808413"/>
            <a:ext cx="1335088" cy="6032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880939-1EFE-0841-8F37-60C74D52BD53}"/>
              </a:ext>
            </a:extLst>
          </p:cNvPr>
          <p:cNvSpPr/>
          <p:nvPr/>
        </p:nvSpPr>
        <p:spPr>
          <a:xfrm>
            <a:off x="7658100" y="3841750"/>
            <a:ext cx="2371725" cy="146367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C03C5C-F4D8-9741-9686-B6E5CFCB549F}"/>
              </a:ext>
            </a:extLst>
          </p:cNvPr>
          <p:cNvSpPr/>
          <p:nvPr/>
        </p:nvSpPr>
        <p:spPr>
          <a:xfrm>
            <a:off x="5384800" y="3794125"/>
            <a:ext cx="2986088" cy="30607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934184-024B-8041-9155-B40B54D6F79C}"/>
              </a:ext>
            </a:extLst>
          </p:cNvPr>
          <p:cNvSpPr/>
          <p:nvPr/>
        </p:nvSpPr>
        <p:spPr>
          <a:xfrm>
            <a:off x="7889875" y="3019425"/>
            <a:ext cx="3306763" cy="162718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E8CF1C0-E0CD-1542-AADB-898E91E30AF2}"/>
              </a:ext>
            </a:extLst>
          </p:cNvPr>
          <p:cNvSpPr/>
          <p:nvPr/>
        </p:nvSpPr>
        <p:spPr>
          <a:xfrm>
            <a:off x="7185025" y="5245100"/>
            <a:ext cx="2371725" cy="1612900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EE4756-04C7-484D-BF9D-4EC68B7B0715}"/>
              </a:ext>
            </a:extLst>
          </p:cNvPr>
          <p:cNvSpPr/>
          <p:nvPr/>
        </p:nvSpPr>
        <p:spPr>
          <a:xfrm>
            <a:off x="8153400" y="5316538"/>
            <a:ext cx="2365375" cy="146367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5AEEE52-2FE5-BC45-BD17-02FD63118A31}"/>
              </a:ext>
            </a:extLst>
          </p:cNvPr>
          <p:cNvSpPr/>
          <p:nvPr/>
        </p:nvSpPr>
        <p:spPr>
          <a:xfrm>
            <a:off x="8191500" y="5451475"/>
            <a:ext cx="2365375" cy="1419225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C4C96F-DA6B-5043-89CC-9D82FB201D56}"/>
              </a:ext>
            </a:extLst>
          </p:cNvPr>
          <p:cNvSpPr/>
          <p:nvPr/>
        </p:nvSpPr>
        <p:spPr>
          <a:xfrm>
            <a:off x="9923463" y="4610100"/>
            <a:ext cx="1808162" cy="159861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6" name="Content Placeholder 6">
            <a:extLst>
              <a:ext uri="{FF2B5EF4-FFF2-40B4-BE49-F238E27FC236}">
                <a16:creationId xmlns:a16="http://schemas.microsoft.com/office/drawing/2014/main" id="{08A66BAC-A644-AE43-8A2E-637D36A138C8}"/>
              </a:ext>
            </a:extLst>
          </p:cNvPr>
          <p:cNvSpPr txBox="1">
            <a:spLocks/>
          </p:cNvSpPr>
          <p:nvPr/>
        </p:nvSpPr>
        <p:spPr>
          <a:xfrm>
            <a:off x="1419226" y="3927475"/>
            <a:ext cx="3290998" cy="2928938"/>
          </a:xfrm>
          <a:prstGeom prst="rect">
            <a:avLst/>
          </a:prstGeom>
          <a:solidFill>
            <a:srgbClr val="D2DEEF">
              <a:alpha val="50196"/>
            </a:srgbClr>
          </a:solidFill>
          <a:ln>
            <a:solidFill>
              <a:schemeClr val="tx2"/>
            </a:solidFill>
          </a:ln>
        </p:spPr>
        <p:txBody>
          <a:bodyPr>
            <a:normAutofit fontScale="92500" lnSpcReduction="10000"/>
          </a:bodyPr>
          <a:lstStyle>
            <a:lvl1pPr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>
                <a:solidFill>
                  <a:schemeClr val="tx2"/>
                </a:solidFill>
                <a:latin typeface="Franklin Gothic Book" panose="020B0503020102020204" pitchFamily="34" charset="0"/>
              </a:defRPr>
            </a:lvl1pPr>
            <a:lvl2pPr marL="685800" indent="-22860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>
                <a:solidFill>
                  <a:schemeClr val="tx2"/>
                </a:solidFill>
                <a:latin typeface="Franklin Gothic Book" panose="020B0503020102020204" pitchFamily="34" charset="0"/>
              </a:defRPr>
            </a:lvl2pPr>
            <a:lvl3pPr marL="1143000" indent="-22860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>
                <a:solidFill>
                  <a:schemeClr val="tx2"/>
                </a:solidFill>
                <a:latin typeface="Franklin Gothic Book" panose="020B0503020102020204" pitchFamily="34" charset="0"/>
              </a:defRPr>
            </a:lvl3pPr>
            <a:lvl4pPr marL="1600200" indent="-22860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i="1">
                <a:solidFill>
                  <a:schemeClr val="tx2"/>
                </a:solidFill>
                <a:latin typeface="Franklin Gothic Book" panose="020B0503020102020204" pitchFamily="34" charset="0"/>
              </a:defRPr>
            </a:lvl4pPr>
            <a:lvl5pPr marL="2057400" indent="-22860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>
                <a:solidFill>
                  <a:schemeClr val="tx2"/>
                </a:solidFill>
                <a:latin typeface="Franklin Gothic Book" panose="020B05030201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en-US" sz="300" b="1" dirty="0">
              <a:solidFill>
                <a:srgbClr val="000000"/>
              </a:solidFill>
              <a:latin typeface="Dagny OT" panose="020B0504020201020104"/>
            </a:endParaRP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</a:rPr>
              <a:t>Habitat :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</a:rPr>
              <a:t> bois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</a:rPr>
              <a:t>Taille du feuillet : 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</a:rPr>
              <a:t>étroit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</a:rPr>
              <a:t>Odeur :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</a:rPr>
              <a:t> aucune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</a:rPr>
              <a:t>Spores :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</a:rPr>
              <a:t> blancs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</a:rPr>
              <a:t>Couleur :</a:t>
            </a:r>
            <a:r>
              <a:rPr lang="fr-CA" altLang="en-US" sz="2200" dirty="0">
                <a:solidFill>
                  <a:srgbClr val="3D3D3D"/>
                </a:solidFill>
                <a:latin typeface="Dagny OT" panose="020B0504020201020104"/>
              </a:rPr>
              <a:t> rouge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en-US" sz="1000" b="1" dirty="0">
              <a:solidFill>
                <a:srgbClr val="3D3D3D"/>
              </a:solidFill>
              <a:latin typeface="Dagny OT" panose="020B0504020201020104"/>
              <a:ea typeface="Helvetica Light"/>
              <a:cs typeface="Helvetica Light"/>
            </a:endParaRP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fr-CA" altLang="en-US" sz="2200" b="1" dirty="0">
                <a:solidFill>
                  <a:srgbClr val="3D3D3D"/>
                </a:solidFill>
                <a:latin typeface="Dagny OT" panose="020B0504020201020104"/>
                <a:ea typeface="Helvetica Light"/>
                <a:cs typeface="Helvetica Light"/>
              </a:rPr>
              <a:t>Problème de classification : </a:t>
            </a:r>
            <a:r>
              <a:rPr lang="fr-CA" altLang="en-US" sz="2200" dirty="0">
                <a:solidFill>
                  <a:schemeClr val="tx2">
                    <a:lumMod val="25000"/>
                    <a:lumOff val="75000"/>
                  </a:schemeClr>
                </a:solidFill>
                <a:latin typeface="Dagny OT" panose="020B0504020201020104"/>
                <a:ea typeface="Helvetica Light"/>
                <a:cs typeface="Helvetica Light"/>
              </a:rPr>
              <a:t>l’</a:t>
            </a:r>
            <a:r>
              <a:rPr lang="fr-CA" altLang="en-US" sz="2200" i="1" dirty="0">
                <a:solidFill>
                  <a:schemeClr val="tx2">
                    <a:lumMod val="25000"/>
                    <a:lumOff val="75000"/>
                  </a:schemeClr>
                </a:solidFill>
                <a:latin typeface="Dagny OT" panose="020B0504020201020104"/>
                <a:ea typeface="Helvetica Light"/>
                <a:cs typeface="Helvetica Light"/>
              </a:rPr>
              <a:t>Amanita </a:t>
            </a:r>
            <a:r>
              <a:rPr lang="fr-CA" altLang="en-US" sz="2200" i="1" dirty="0" err="1">
                <a:solidFill>
                  <a:schemeClr val="tx2">
                    <a:lumMod val="25000"/>
                    <a:lumOff val="75000"/>
                  </a:schemeClr>
                </a:solidFill>
                <a:latin typeface="Dagny OT" panose="020B0504020201020104"/>
                <a:ea typeface="Helvetica Light"/>
                <a:cs typeface="Helvetica Light"/>
              </a:rPr>
              <a:t>muscaria</a:t>
            </a:r>
            <a:r>
              <a:rPr lang="fr-CA" altLang="en-US" sz="2200" dirty="0">
                <a:solidFill>
                  <a:schemeClr val="tx2">
                    <a:lumMod val="25000"/>
                    <a:lumOff val="75000"/>
                  </a:schemeClr>
                </a:solidFill>
                <a:latin typeface="Dagny OT" panose="020B0504020201020104"/>
                <a:ea typeface="Helvetica Light"/>
                <a:cs typeface="Helvetica Light"/>
              </a:rPr>
              <a:t> est-il comestible ou </a:t>
            </a:r>
            <a:r>
              <a:rPr lang="fr-CA" altLang="en-US" sz="2200" b="1" dirty="0">
                <a:solidFill>
                  <a:srgbClr val="FF0000"/>
                </a:solidFill>
                <a:latin typeface="Dagny OT" panose="020B0504020201020104"/>
                <a:ea typeface="Helvetica Light"/>
                <a:cs typeface="Helvetica Light"/>
              </a:rPr>
              <a:t>vénéneux</a:t>
            </a:r>
            <a:r>
              <a:rPr lang="fr-CA" altLang="en-US" sz="2200" dirty="0">
                <a:solidFill>
                  <a:schemeClr val="tx2">
                    <a:lumMod val="25000"/>
                    <a:lumOff val="75000"/>
                  </a:schemeClr>
                </a:solidFill>
                <a:latin typeface="Dagny OT" panose="020B0504020201020104"/>
                <a:ea typeface="Helvetica Light"/>
                <a:cs typeface="Helvetica Light"/>
              </a:rPr>
              <a:t>?</a:t>
            </a:r>
            <a:endParaRPr lang="en-US" altLang="en-US" sz="2600" dirty="0">
              <a:solidFill>
                <a:schemeClr val="tx2">
                  <a:lumMod val="25000"/>
                  <a:lumOff val="75000"/>
                </a:schemeClr>
              </a:solidFill>
              <a:latin typeface="Helvetica Light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A13DEC4-23AE-6A4B-80A8-A8C06E070A6B}"/>
              </a:ext>
            </a:extLst>
          </p:cNvPr>
          <p:cNvSpPr/>
          <p:nvPr/>
        </p:nvSpPr>
        <p:spPr>
          <a:xfrm>
            <a:off x="10462436" y="6152707"/>
            <a:ext cx="1268819" cy="70191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520760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Theme">
  <a:themeElements>
    <a:clrScheme name="CFSIcolours 3">
      <a:dk1>
        <a:srgbClr val="23183D"/>
      </a:dk1>
      <a:lt1>
        <a:srgbClr val="FFFFFF"/>
      </a:lt1>
      <a:dk2>
        <a:srgbClr val="385494"/>
      </a:dk2>
      <a:lt2>
        <a:srgbClr val="FFFEFE"/>
      </a:lt2>
      <a:accent1>
        <a:srgbClr val="D41E48"/>
      </a:accent1>
      <a:accent2>
        <a:srgbClr val="E9A12D"/>
      </a:accent2>
      <a:accent3>
        <a:srgbClr val="23183D"/>
      </a:accent3>
      <a:accent4>
        <a:srgbClr val="43B6AE"/>
      </a:accent4>
      <a:accent5>
        <a:srgbClr val="385494"/>
      </a:accent5>
      <a:accent6>
        <a:srgbClr val="70AD47"/>
      </a:accent6>
      <a:hlink>
        <a:srgbClr val="B4B4B3"/>
      </a:hlink>
      <a:folHlink>
        <a:srgbClr val="A1BAC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rop">
    <a:dk1>
      <a:sysClr val="windowText" lastClr="000000"/>
    </a:dk1>
    <a:lt1>
      <a:sysClr val="window" lastClr="FFFFFF"/>
    </a:lt1>
    <a:dk2>
      <a:srgbClr val="1A2E40"/>
    </a:dk2>
    <a:lt2>
      <a:srgbClr val="EBE7DD"/>
    </a:lt2>
    <a:accent1>
      <a:srgbClr val="69A1AB"/>
    </a:accent1>
    <a:accent2>
      <a:srgbClr val="F2C418"/>
    </a:accent2>
    <a:accent3>
      <a:srgbClr val="87492C"/>
    </a:accent3>
    <a:accent4>
      <a:srgbClr val="4A845E"/>
    </a:accent4>
    <a:accent5>
      <a:srgbClr val="DC9528"/>
    </a:accent5>
    <a:accent6>
      <a:srgbClr val="9A5D78"/>
    </a:accent6>
    <a:hlink>
      <a:srgbClr val="66C8E3"/>
    </a:hlink>
    <a:folHlink>
      <a:srgbClr val="B162A1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C320AD1FA7AF49AD3F65A6C6282314" ma:contentTypeVersion="9" ma:contentTypeDescription="Create a new document." ma:contentTypeScope="" ma:versionID="d564e53e0f98fd87682b9204c4437c4d">
  <xsd:schema xmlns:xsd="http://www.w3.org/2001/XMLSchema" xmlns:xs="http://www.w3.org/2001/XMLSchema" xmlns:p="http://schemas.microsoft.com/office/2006/metadata/properties" xmlns:ns2="48e51f69-d585-4695-9488-9f1e0dda2451" targetNamespace="http://schemas.microsoft.com/office/2006/metadata/properties" ma:root="true" ma:fieldsID="7b1e15d5253e333c18bd82bee1244dc0" ns2:_="">
    <xsd:import namespace="48e51f69-d585-4695-9488-9f1e0dda24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e51f69-d585-4695-9488-9f1e0dda24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A655BCA-DF7F-418D-8229-4428A176AF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e51f69-d585-4695-9488-9f1e0dda24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9371250-3F0A-4DD7-960E-8A2D865DFF0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{BB9CB5F5-5485-4A4B-810B-B4E3C4F9CD46}tf10001072</Template>
  <TotalTime>17943</TotalTime>
  <Words>1320</Words>
  <Application>Microsoft Macintosh PowerPoint</Application>
  <PresentationFormat>Widescreen</PresentationFormat>
  <Paragraphs>145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Arial</vt:lpstr>
      <vt:lpstr>Avenir Next</vt:lpstr>
      <vt:lpstr>Calibri</vt:lpstr>
      <vt:lpstr>Dagny OT</vt:lpstr>
      <vt:lpstr>Franklin Gothic Book</vt:lpstr>
      <vt:lpstr>Helvetica Light</vt:lpstr>
      <vt:lpstr>Tw Cen MT</vt:lpstr>
      <vt:lpstr>Wingdings</vt:lpstr>
      <vt:lpstr>Wingdings 2</vt:lpstr>
      <vt:lpstr>Crop</vt:lpstr>
      <vt:lpstr>Office Theme</vt:lpstr>
      <vt:lpstr>Introduction à l’analyse des données</vt:lpstr>
      <vt:lpstr>PRINCIPES FONDAMENTAUX DE L'ANALYSE DES DONNÉES</vt:lpstr>
      <vt:lpstr>PowerPoint Presentation</vt:lpstr>
      <vt:lpstr>APERÇU DU PLAN D'ANALYSE</vt:lpstr>
      <vt:lpstr>OBJETS ET ATTRIBUTS</vt:lpstr>
      <vt:lpstr>DES VARIABLES AUX DONNÉES</vt:lpstr>
      <vt:lpstr>ENSEMBLE DE DONNÉES SUR LES CHAMPIGNONS VÉNÉNEUX</vt:lpstr>
      <vt:lpstr>PowerPoint Presentation</vt:lpstr>
      <vt:lpstr>PowerPoint Presentation</vt:lpstr>
      <vt:lpstr>POSER LES BONNES QUESTIONS</vt:lpstr>
      <vt:lpstr>LES MAUVAISES QUESTIONS</vt:lpstr>
      <vt:lpstr>QU’EST-CE QUE L’ANALYSE DES DONNÉES?</vt:lpstr>
      <vt:lpstr>QU’EST-CE QUE LA SCIENCE DES DONNÉES?</vt:lpstr>
      <vt:lpstr>PowerPoint Presentation</vt:lpstr>
      <vt:lpstr>PowerPoint Presentation</vt:lpstr>
      <vt:lpstr>PowerPoint Presentation</vt:lpstr>
      <vt:lpstr>À RETENIR</vt:lpstr>
      <vt:lpstr>QU'EST-CE QUE L'ÉTHIQUE ?</vt:lpstr>
      <vt:lpstr>L'ÉTHIQUE DANS LE CONTEXTE DES DONNÉES</vt:lpstr>
      <vt:lpstr>BONNES PRATIQUES</vt:lpstr>
      <vt:lpstr>BONNES PRATIQUES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EXPLORATION AND DATA VISUALIZATION</dc:title>
  <dc:creator>Patrick Boily</dc:creator>
  <cp:lastModifiedBy>Patrick Boily</cp:lastModifiedBy>
  <cp:revision>342</cp:revision>
  <dcterms:created xsi:type="dcterms:W3CDTF">2020-08-02T19:49:53Z</dcterms:created>
  <dcterms:modified xsi:type="dcterms:W3CDTF">2021-10-15T05:59:06Z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0x0101003BC320AD1FA7AF49AD3F65A6C6282314</vt:lpwstr>
  </property>
  <property fmtid="{D5CDD505-2E9C-101B-9397-08002B2CF9AE}" pid="3" name="eDOCS AutoSave">
    <vt:lpwstr/>
  </property>
</Properties>
</file>

<file path=docProps/thumbnail.jpeg>
</file>